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00" r:id="rId2"/>
  </p:sldMasterIdLst>
  <p:notesMasterIdLst>
    <p:notesMasterId r:id="rId31"/>
  </p:notesMasterIdLst>
  <p:handoutMasterIdLst>
    <p:handoutMasterId r:id="rId32"/>
  </p:handoutMasterIdLst>
  <p:sldIdLst>
    <p:sldId id="290" r:id="rId3"/>
    <p:sldId id="743" r:id="rId4"/>
    <p:sldId id="782" r:id="rId5"/>
    <p:sldId id="852" r:id="rId6"/>
    <p:sldId id="760" r:id="rId7"/>
    <p:sldId id="843" r:id="rId8"/>
    <p:sldId id="844" r:id="rId9"/>
    <p:sldId id="803" r:id="rId10"/>
    <p:sldId id="804" r:id="rId11"/>
    <p:sldId id="805" r:id="rId12"/>
    <p:sldId id="845" r:id="rId13"/>
    <p:sldId id="846" r:id="rId14"/>
    <p:sldId id="865" r:id="rId15"/>
    <p:sldId id="867" r:id="rId16"/>
    <p:sldId id="863" r:id="rId17"/>
    <p:sldId id="746" r:id="rId18"/>
    <p:sldId id="828" r:id="rId19"/>
    <p:sldId id="868" r:id="rId20"/>
    <p:sldId id="871" r:id="rId21"/>
    <p:sldId id="869" r:id="rId22"/>
    <p:sldId id="873" r:id="rId23"/>
    <p:sldId id="770" r:id="rId24"/>
    <p:sldId id="880" r:id="rId25"/>
    <p:sldId id="875" r:id="rId26"/>
    <p:sldId id="864" r:id="rId27"/>
    <p:sldId id="878" r:id="rId28"/>
    <p:sldId id="872" r:id="rId29"/>
    <p:sldId id="716" r:id="rId30"/>
  </p:sldIdLst>
  <p:sldSz cx="9144000" cy="6858000" type="screen4x3"/>
  <p:notesSz cx="6775450" cy="9906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FD8003"/>
    <a:srgbClr val="996600"/>
    <a:srgbClr val="9C5BCD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6" autoAdjust="0"/>
    <p:restoredTop sz="94660"/>
  </p:normalViewPr>
  <p:slideViewPr>
    <p:cSldViewPr>
      <p:cViewPr>
        <p:scale>
          <a:sx n="80" d="100"/>
          <a:sy n="80" d="100"/>
        </p:scale>
        <p:origin x="-7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7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s\Dropbox\Bloomberg_dr\EU_QNA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fi-FI" sz="3200" b="1" i="0" baseline="0" dirty="0">
                <a:effectLst/>
              </a:rPr>
              <a:t>Suuri </a:t>
            </a:r>
            <a:r>
              <a:rPr lang="fi-FI" sz="3200" b="1" i="0" baseline="0" dirty="0" smtClean="0">
                <a:effectLst/>
              </a:rPr>
              <a:t>taantuma</a:t>
            </a:r>
            <a:r>
              <a:rPr lang="fi-FI" sz="3200" b="1" i="0" baseline="0" dirty="0">
                <a:effectLst/>
              </a:rPr>
              <a:t>: BKT eräissä maissa</a:t>
            </a:r>
            <a:endParaRPr lang="fi-FI" sz="32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GDP!$BE$71</c:f>
              <c:strCache>
                <c:ptCount val="1"/>
                <c:pt idx="0">
                  <c:v>EA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GDP!$BA$72:$BA$111</c:f>
              <c:strCache>
                <c:ptCount val="40"/>
                <c:pt idx="0">
                  <c:v>2005/1</c:v>
                </c:pt>
                <c:pt idx="1">
                  <c:v>2005/2</c:v>
                </c:pt>
                <c:pt idx="2">
                  <c:v>2005/3</c:v>
                </c:pt>
                <c:pt idx="3">
                  <c:v>2005/4</c:v>
                </c:pt>
                <c:pt idx="4">
                  <c:v>2006/1</c:v>
                </c:pt>
                <c:pt idx="5">
                  <c:v>2006/2</c:v>
                </c:pt>
                <c:pt idx="6">
                  <c:v>2006/3</c:v>
                </c:pt>
                <c:pt idx="7">
                  <c:v>2006/4</c:v>
                </c:pt>
                <c:pt idx="8">
                  <c:v>2007/1</c:v>
                </c:pt>
                <c:pt idx="9">
                  <c:v>2007/2</c:v>
                </c:pt>
                <c:pt idx="10">
                  <c:v>2007/3</c:v>
                </c:pt>
                <c:pt idx="11">
                  <c:v>2007/4</c:v>
                </c:pt>
                <c:pt idx="12">
                  <c:v>2008/1</c:v>
                </c:pt>
                <c:pt idx="13">
                  <c:v>2008/2</c:v>
                </c:pt>
                <c:pt idx="14">
                  <c:v>2008/3</c:v>
                </c:pt>
                <c:pt idx="15">
                  <c:v>2008/4</c:v>
                </c:pt>
                <c:pt idx="16">
                  <c:v>2009/1</c:v>
                </c:pt>
                <c:pt idx="17">
                  <c:v>2009/2</c:v>
                </c:pt>
                <c:pt idx="18">
                  <c:v>2009/3</c:v>
                </c:pt>
                <c:pt idx="19">
                  <c:v>2009/4</c:v>
                </c:pt>
                <c:pt idx="20">
                  <c:v>2010/1</c:v>
                </c:pt>
                <c:pt idx="21">
                  <c:v>2010/2</c:v>
                </c:pt>
                <c:pt idx="22">
                  <c:v>2010/3</c:v>
                </c:pt>
                <c:pt idx="23">
                  <c:v>2010/4</c:v>
                </c:pt>
                <c:pt idx="24">
                  <c:v>2011/1</c:v>
                </c:pt>
                <c:pt idx="25">
                  <c:v>2011/2</c:v>
                </c:pt>
                <c:pt idx="26">
                  <c:v>2011/3</c:v>
                </c:pt>
                <c:pt idx="27">
                  <c:v>2011/4</c:v>
                </c:pt>
                <c:pt idx="28">
                  <c:v>2012/1</c:v>
                </c:pt>
                <c:pt idx="29">
                  <c:v>2012/2</c:v>
                </c:pt>
                <c:pt idx="30">
                  <c:v>2012/3</c:v>
                </c:pt>
                <c:pt idx="31">
                  <c:v>2012/4</c:v>
                </c:pt>
                <c:pt idx="32">
                  <c:v>2013/1</c:v>
                </c:pt>
                <c:pt idx="33">
                  <c:v>2013/2</c:v>
                </c:pt>
                <c:pt idx="34">
                  <c:v>2013/3</c:v>
                </c:pt>
                <c:pt idx="35">
                  <c:v>2013/4</c:v>
                </c:pt>
                <c:pt idx="36">
                  <c:v>2014/1</c:v>
                </c:pt>
                <c:pt idx="37">
                  <c:v>2014/2</c:v>
                </c:pt>
                <c:pt idx="38">
                  <c:v>2014/3</c:v>
                </c:pt>
                <c:pt idx="39">
                  <c:v>2014/4</c:v>
                </c:pt>
              </c:strCache>
            </c:strRef>
          </c:cat>
          <c:val>
            <c:numRef>
              <c:f>GDP!$BE$72:$BE$111</c:f>
              <c:numCache>
                <c:formatCode>0.0</c:formatCode>
                <c:ptCount val="40"/>
                <c:pt idx="0">
                  <c:v>100</c:v>
                </c:pt>
                <c:pt idx="1">
                  <c:v>100.68565480178957</c:v>
                </c:pt>
                <c:pt idx="2">
                  <c:v>101.31678959577077</c:v>
                </c:pt>
                <c:pt idx="3">
                  <c:v>101.96945280309168</c:v>
                </c:pt>
                <c:pt idx="4">
                  <c:v>102.88166479835454</c:v>
                </c:pt>
                <c:pt idx="5">
                  <c:v>104.03426249778914</c:v>
                </c:pt>
                <c:pt idx="6">
                  <c:v>104.67690520726465</c:v>
                </c:pt>
                <c:pt idx="7">
                  <c:v>105.79811615758865</c:v>
                </c:pt>
                <c:pt idx="8">
                  <c:v>107.01177626576865</c:v>
                </c:pt>
                <c:pt idx="9">
                  <c:v>107.51119631268047</c:v>
                </c:pt>
                <c:pt idx="10">
                  <c:v>108.14659205496422</c:v>
                </c:pt>
                <c:pt idx="11">
                  <c:v>108.5393150486461</c:v>
                </c:pt>
                <c:pt idx="12">
                  <c:v>109.4626211665235</c:v>
                </c:pt>
                <c:pt idx="13">
                  <c:v>109.00022439876034</c:v>
                </c:pt>
                <c:pt idx="14">
                  <c:v>108.29835338952006</c:v>
                </c:pt>
                <c:pt idx="15">
                  <c:v>106.45169082760421</c:v>
                </c:pt>
                <c:pt idx="16">
                  <c:v>103.96307893887625</c:v>
                </c:pt>
                <c:pt idx="17">
                  <c:v>103.68131953852252</c:v>
                </c:pt>
                <c:pt idx="18">
                  <c:v>104.08111056193464</c:v>
                </c:pt>
                <c:pt idx="19">
                  <c:v>104.55080462305062</c:v>
                </c:pt>
                <c:pt idx="20">
                  <c:v>104.99010168289004</c:v>
                </c:pt>
                <c:pt idx="21">
                  <c:v>105.95001169524065</c:v>
                </c:pt>
                <c:pt idx="22">
                  <c:v>106.32353246258263</c:v>
                </c:pt>
                <c:pt idx="23">
                  <c:v>106.90341285742828</c:v>
                </c:pt>
                <c:pt idx="24">
                  <c:v>107.869965923038</c:v>
                </c:pt>
                <c:pt idx="25">
                  <c:v>107.93841509386695</c:v>
                </c:pt>
                <c:pt idx="26">
                  <c:v>107.97888851094562</c:v>
                </c:pt>
                <c:pt idx="27">
                  <c:v>107.73139563447393</c:v>
                </c:pt>
                <c:pt idx="28">
                  <c:v>107.65829968144099</c:v>
                </c:pt>
                <c:pt idx="29">
                  <c:v>107.3719717840227</c:v>
                </c:pt>
                <c:pt idx="30">
                  <c:v>107.20493925548483</c:v>
                </c:pt>
                <c:pt idx="31">
                  <c:v>106.63433005786446</c:v>
                </c:pt>
                <c:pt idx="32">
                  <c:v>106.4166638195107</c:v>
                </c:pt>
                <c:pt idx="33">
                  <c:v>106.74659094778868</c:v>
                </c:pt>
                <c:pt idx="34">
                  <c:v>106.87259647147627</c:v>
                </c:pt>
                <c:pt idx="35">
                  <c:v>107.19022164927441</c:v>
                </c:pt>
                <c:pt idx="36">
                  <c:v>107.61794928386712</c:v>
                </c:pt>
                <c:pt idx="37">
                  <c:v>107.65258486626354</c:v>
                </c:pt>
                <c:pt idx="38">
                  <c:v>107.86789003599607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GDP!$BM$71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GDP!$BA$72:$BA$111</c:f>
              <c:strCache>
                <c:ptCount val="40"/>
                <c:pt idx="0">
                  <c:v>2005/1</c:v>
                </c:pt>
                <c:pt idx="1">
                  <c:v>2005/2</c:v>
                </c:pt>
                <c:pt idx="2">
                  <c:v>2005/3</c:v>
                </c:pt>
                <c:pt idx="3">
                  <c:v>2005/4</c:v>
                </c:pt>
                <c:pt idx="4">
                  <c:v>2006/1</c:v>
                </c:pt>
                <c:pt idx="5">
                  <c:v>2006/2</c:v>
                </c:pt>
                <c:pt idx="6">
                  <c:v>2006/3</c:v>
                </c:pt>
                <c:pt idx="7">
                  <c:v>2006/4</c:v>
                </c:pt>
                <c:pt idx="8">
                  <c:v>2007/1</c:v>
                </c:pt>
                <c:pt idx="9">
                  <c:v>2007/2</c:v>
                </c:pt>
                <c:pt idx="10">
                  <c:v>2007/3</c:v>
                </c:pt>
                <c:pt idx="11">
                  <c:v>2007/4</c:v>
                </c:pt>
                <c:pt idx="12">
                  <c:v>2008/1</c:v>
                </c:pt>
                <c:pt idx="13">
                  <c:v>2008/2</c:v>
                </c:pt>
                <c:pt idx="14">
                  <c:v>2008/3</c:v>
                </c:pt>
                <c:pt idx="15">
                  <c:v>2008/4</c:v>
                </c:pt>
                <c:pt idx="16">
                  <c:v>2009/1</c:v>
                </c:pt>
                <c:pt idx="17">
                  <c:v>2009/2</c:v>
                </c:pt>
                <c:pt idx="18">
                  <c:v>2009/3</c:v>
                </c:pt>
                <c:pt idx="19">
                  <c:v>2009/4</c:v>
                </c:pt>
                <c:pt idx="20">
                  <c:v>2010/1</c:v>
                </c:pt>
                <c:pt idx="21">
                  <c:v>2010/2</c:v>
                </c:pt>
                <c:pt idx="22">
                  <c:v>2010/3</c:v>
                </c:pt>
                <c:pt idx="23">
                  <c:v>2010/4</c:v>
                </c:pt>
                <c:pt idx="24">
                  <c:v>2011/1</c:v>
                </c:pt>
                <c:pt idx="25">
                  <c:v>2011/2</c:v>
                </c:pt>
                <c:pt idx="26">
                  <c:v>2011/3</c:v>
                </c:pt>
                <c:pt idx="27">
                  <c:v>2011/4</c:v>
                </c:pt>
                <c:pt idx="28">
                  <c:v>2012/1</c:v>
                </c:pt>
                <c:pt idx="29">
                  <c:v>2012/2</c:v>
                </c:pt>
                <c:pt idx="30">
                  <c:v>2012/3</c:v>
                </c:pt>
                <c:pt idx="31">
                  <c:v>2012/4</c:v>
                </c:pt>
                <c:pt idx="32">
                  <c:v>2013/1</c:v>
                </c:pt>
                <c:pt idx="33">
                  <c:v>2013/2</c:v>
                </c:pt>
                <c:pt idx="34">
                  <c:v>2013/3</c:v>
                </c:pt>
                <c:pt idx="35">
                  <c:v>2013/4</c:v>
                </c:pt>
                <c:pt idx="36">
                  <c:v>2014/1</c:v>
                </c:pt>
                <c:pt idx="37">
                  <c:v>2014/2</c:v>
                </c:pt>
                <c:pt idx="38">
                  <c:v>2014/3</c:v>
                </c:pt>
                <c:pt idx="39">
                  <c:v>2014/4</c:v>
                </c:pt>
              </c:strCache>
            </c:strRef>
          </c:cat>
          <c:val>
            <c:numRef>
              <c:f>GDP!$BM$72:$BM$111</c:f>
              <c:numCache>
                <c:formatCode>0.0</c:formatCode>
                <c:ptCount val="40"/>
                <c:pt idx="0">
                  <c:v>100</c:v>
                </c:pt>
                <c:pt idx="1">
                  <c:v>100.64704528895194</c:v>
                </c:pt>
                <c:pt idx="2">
                  <c:v>101.41542355332285</c:v>
                </c:pt>
                <c:pt idx="3">
                  <c:v>101.75915557771215</c:v>
                </c:pt>
                <c:pt idx="4">
                  <c:v>102.87634697242783</c:v>
                </c:pt>
                <c:pt idx="5">
                  <c:v>104.41316102312382</c:v>
                </c:pt>
                <c:pt idx="6">
                  <c:v>105.42422441231737</c:v>
                </c:pt>
                <c:pt idx="7">
                  <c:v>106.79928672776776</c:v>
                </c:pt>
                <c:pt idx="8">
                  <c:v>107.42357249683629</c:v>
                </c:pt>
                <c:pt idx="9">
                  <c:v>108.04030371591824</c:v>
                </c:pt>
                <c:pt idx="10">
                  <c:v>108.9401388196495</c:v>
                </c:pt>
                <c:pt idx="11">
                  <c:v>109.32432795183495</c:v>
                </c:pt>
                <c:pt idx="12">
                  <c:v>110.41369789469647</c:v>
                </c:pt>
                <c:pt idx="13">
                  <c:v>109.98907082869962</c:v>
                </c:pt>
                <c:pt idx="14">
                  <c:v>109.49367258503663</c:v>
                </c:pt>
                <c:pt idx="15">
                  <c:v>107.33009932124094</c:v>
                </c:pt>
                <c:pt idx="16">
                  <c:v>102.90669939026729</c:v>
                </c:pt>
                <c:pt idx="17">
                  <c:v>103.15947003106186</c:v>
                </c:pt>
                <c:pt idx="18">
                  <c:v>103.92788664340223</c:v>
                </c:pt>
                <c:pt idx="19">
                  <c:v>104.99961652030525</c:v>
                </c:pt>
                <c:pt idx="20">
                  <c:v>105.50258848793955</c:v>
                </c:pt>
                <c:pt idx="21">
                  <c:v>107.61565747593663</c:v>
                </c:pt>
                <c:pt idx="22">
                  <c:v>108.48515933581317</c:v>
                </c:pt>
                <c:pt idx="23">
                  <c:v>109.39509912950108</c:v>
                </c:pt>
                <c:pt idx="24">
                  <c:v>111.07092456954406</c:v>
                </c:pt>
                <c:pt idx="25">
                  <c:v>111.17200981708018</c:v>
                </c:pt>
                <c:pt idx="26">
                  <c:v>111.64719868082986</c:v>
                </c:pt>
                <c:pt idx="27">
                  <c:v>111.75840779230741</c:v>
                </c:pt>
                <c:pt idx="28">
                  <c:v>112.49649116079303</c:v>
                </c:pt>
                <c:pt idx="29">
                  <c:v>112.40549142922882</c:v>
                </c:pt>
                <c:pt idx="30">
                  <c:v>112.62790965218392</c:v>
                </c:pt>
                <c:pt idx="31">
                  <c:v>112.11230202860759</c:v>
                </c:pt>
                <c:pt idx="32">
                  <c:v>112.11732561260879</c:v>
                </c:pt>
                <c:pt idx="33">
                  <c:v>112.92618015876057</c:v>
                </c:pt>
                <c:pt idx="34">
                  <c:v>113.29015991103272</c:v>
                </c:pt>
                <c:pt idx="35">
                  <c:v>113.7249300149557</c:v>
                </c:pt>
                <c:pt idx="36">
                  <c:v>114.65511753652646</c:v>
                </c:pt>
                <c:pt idx="37">
                  <c:v>114.54046241898992</c:v>
                </c:pt>
                <c:pt idx="38">
                  <c:v>114.65500288140889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GDP!$CR$71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GDP!$BA$72:$BA$111</c:f>
              <c:strCache>
                <c:ptCount val="40"/>
                <c:pt idx="0">
                  <c:v>2005/1</c:v>
                </c:pt>
                <c:pt idx="1">
                  <c:v>2005/2</c:v>
                </c:pt>
                <c:pt idx="2">
                  <c:v>2005/3</c:v>
                </c:pt>
                <c:pt idx="3">
                  <c:v>2005/4</c:v>
                </c:pt>
                <c:pt idx="4">
                  <c:v>2006/1</c:v>
                </c:pt>
                <c:pt idx="5">
                  <c:v>2006/2</c:v>
                </c:pt>
                <c:pt idx="6">
                  <c:v>2006/3</c:v>
                </c:pt>
                <c:pt idx="7">
                  <c:v>2006/4</c:v>
                </c:pt>
                <c:pt idx="8">
                  <c:v>2007/1</c:v>
                </c:pt>
                <c:pt idx="9">
                  <c:v>2007/2</c:v>
                </c:pt>
                <c:pt idx="10">
                  <c:v>2007/3</c:v>
                </c:pt>
                <c:pt idx="11">
                  <c:v>2007/4</c:v>
                </c:pt>
                <c:pt idx="12">
                  <c:v>2008/1</c:v>
                </c:pt>
                <c:pt idx="13">
                  <c:v>2008/2</c:v>
                </c:pt>
                <c:pt idx="14">
                  <c:v>2008/3</c:v>
                </c:pt>
                <c:pt idx="15">
                  <c:v>2008/4</c:v>
                </c:pt>
                <c:pt idx="16">
                  <c:v>2009/1</c:v>
                </c:pt>
                <c:pt idx="17">
                  <c:v>2009/2</c:v>
                </c:pt>
                <c:pt idx="18">
                  <c:v>2009/3</c:v>
                </c:pt>
                <c:pt idx="19">
                  <c:v>2009/4</c:v>
                </c:pt>
                <c:pt idx="20">
                  <c:v>2010/1</c:v>
                </c:pt>
                <c:pt idx="21">
                  <c:v>2010/2</c:v>
                </c:pt>
                <c:pt idx="22">
                  <c:v>2010/3</c:v>
                </c:pt>
                <c:pt idx="23">
                  <c:v>2010/4</c:v>
                </c:pt>
                <c:pt idx="24">
                  <c:v>2011/1</c:v>
                </c:pt>
                <c:pt idx="25">
                  <c:v>2011/2</c:v>
                </c:pt>
                <c:pt idx="26">
                  <c:v>2011/3</c:v>
                </c:pt>
                <c:pt idx="27">
                  <c:v>2011/4</c:v>
                </c:pt>
                <c:pt idx="28">
                  <c:v>2012/1</c:v>
                </c:pt>
                <c:pt idx="29">
                  <c:v>2012/2</c:v>
                </c:pt>
                <c:pt idx="30">
                  <c:v>2012/3</c:v>
                </c:pt>
                <c:pt idx="31">
                  <c:v>2012/4</c:v>
                </c:pt>
                <c:pt idx="32">
                  <c:v>2013/1</c:v>
                </c:pt>
                <c:pt idx="33">
                  <c:v>2013/2</c:v>
                </c:pt>
                <c:pt idx="34">
                  <c:v>2013/3</c:v>
                </c:pt>
                <c:pt idx="35">
                  <c:v>2013/4</c:v>
                </c:pt>
                <c:pt idx="36">
                  <c:v>2014/1</c:v>
                </c:pt>
                <c:pt idx="37">
                  <c:v>2014/2</c:v>
                </c:pt>
                <c:pt idx="38">
                  <c:v>2014/3</c:v>
                </c:pt>
                <c:pt idx="39">
                  <c:v>2014/4</c:v>
                </c:pt>
              </c:strCache>
            </c:strRef>
          </c:cat>
          <c:val>
            <c:numRef>
              <c:f>GDP!$CR$72:$CR$111</c:f>
              <c:numCache>
                <c:formatCode>0.0</c:formatCode>
                <c:ptCount val="40"/>
                <c:pt idx="0">
                  <c:v>100</c:v>
                </c:pt>
                <c:pt idx="1">
                  <c:v>100.52201877937728</c:v>
                </c:pt>
                <c:pt idx="2">
                  <c:v>101.36675380739224</c:v>
                </c:pt>
                <c:pt idx="3">
                  <c:v>101.94551320193672</c:v>
                </c:pt>
                <c:pt idx="4">
                  <c:v>103.17041547141093</c:v>
                </c:pt>
                <c:pt idx="5">
                  <c:v>103.47894336635747</c:v>
                </c:pt>
                <c:pt idx="6">
                  <c:v>103.57114846595385</c:v>
                </c:pt>
                <c:pt idx="7">
                  <c:v>104.38183976484837</c:v>
                </c:pt>
                <c:pt idx="8">
                  <c:v>104.44638173461617</c:v>
                </c:pt>
                <c:pt idx="9">
                  <c:v>105.24572299053762</c:v>
                </c:pt>
                <c:pt idx="10">
                  <c:v>105.95356952451705</c:v>
                </c:pt>
                <c:pt idx="11">
                  <c:v>106.33160883291256</c:v>
                </c:pt>
                <c:pt idx="12">
                  <c:v>105.60603165666821</c:v>
                </c:pt>
                <c:pt idx="13">
                  <c:v>106.13017836910923</c:v>
                </c:pt>
                <c:pt idx="14">
                  <c:v>105.62092398821504</c:v>
                </c:pt>
                <c:pt idx="15">
                  <c:v>103.38957657747919</c:v>
                </c:pt>
                <c:pt idx="16">
                  <c:v>101.95686004501043</c:v>
                </c:pt>
                <c:pt idx="17">
                  <c:v>101.81926437321988</c:v>
                </c:pt>
                <c:pt idx="18">
                  <c:v>102.15190990952189</c:v>
                </c:pt>
                <c:pt idx="19">
                  <c:v>103.14062440851862</c:v>
                </c:pt>
                <c:pt idx="20">
                  <c:v>103.58675117515504</c:v>
                </c:pt>
                <c:pt idx="21">
                  <c:v>104.58752609477916</c:v>
                </c:pt>
                <c:pt idx="22">
                  <c:v>105.29395507334922</c:v>
                </c:pt>
                <c:pt idx="23">
                  <c:v>105.95711501299016</c:v>
                </c:pt>
                <c:pt idx="24">
                  <c:v>105.54787028619228</c:v>
                </c:pt>
                <c:pt idx="25">
                  <c:v>106.31600612371138</c:v>
                </c:pt>
                <c:pt idx="26">
                  <c:v>106.5394230959071</c:v>
                </c:pt>
                <c:pt idx="27">
                  <c:v>107.73950054627082</c:v>
                </c:pt>
                <c:pt idx="28">
                  <c:v>108.3402464492077</c:v>
                </c:pt>
                <c:pt idx="29">
                  <c:v>108.77786468348852</c:v>
                </c:pt>
                <c:pt idx="30">
                  <c:v>109.44882917762939</c:v>
                </c:pt>
                <c:pt idx="31">
                  <c:v>109.4658526421393</c:v>
                </c:pt>
                <c:pt idx="32">
                  <c:v>110.20845328289354</c:v>
                </c:pt>
                <c:pt idx="33">
                  <c:v>110.69216926712355</c:v>
                </c:pt>
                <c:pt idx="34">
                  <c:v>111.92132740272523</c:v>
                </c:pt>
                <c:pt idx="35">
                  <c:v>112.88805539332955</c:v>
                </c:pt>
                <c:pt idx="36">
                  <c:v>112.28872704580205</c:v>
                </c:pt>
                <c:pt idx="37">
                  <c:v>113.44198996876355</c:v>
                </c:pt>
                <c:pt idx="38">
                  <c:v>114.46296787848242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GDP!$CH$71</c:f>
              <c:strCache>
                <c:ptCount val="1"/>
                <c:pt idx="0">
                  <c:v>Suomi</c:v>
                </c:pt>
              </c:strCache>
            </c:strRef>
          </c:tx>
          <c:spPr>
            <a:ln w="57150">
              <a:solidFill>
                <a:srgbClr val="99CCFF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GDP!$BA$72:$BA$111</c:f>
              <c:strCache>
                <c:ptCount val="40"/>
                <c:pt idx="0">
                  <c:v>2005/1</c:v>
                </c:pt>
                <c:pt idx="1">
                  <c:v>2005/2</c:v>
                </c:pt>
                <c:pt idx="2">
                  <c:v>2005/3</c:v>
                </c:pt>
                <c:pt idx="3">
                  <c:v>2005/4</c:v>
                </c:pt>
                <c:pt idx="4">
                  <c:v>2006/1</c:v>
                </c:pt>
                <c:pt idx="5">
                  <c:v>2006/2</c:v>
                </c:pt>
                <c:pt idx="6">
                  <c:v>2006/3</c:v>
                </c:pt>
                <c:pt idx="7">
                  <c:v>2006/4</c:v>
                </c:pt>
                <c:pt idx="8">
                  <c:v>2007/1</c:v>
                </c:pt>
                <c:pt idx="9">
                  <c:v>2007/2</c:v>
                </c:pt>
                <c:pt idx="10">
                  <c:v>2007/3</c:v>
                </c:pt>
                <c:pt idx="11">
                  <c:v>2007/4</c:v>
                </c:pt>
                <c:pt idx="12">
                  <c:v>2008/1</c:v>
                </c:pt>
                <c:pt idx="13">
                  <c:v>2008/2</c:v>
                </c:pt>
                <c:pt idx="14">
                  <c:v>2008/3</c:v>
                </c:pt>
                <c:pt idx="15">
                  <c:v>2008/4</c:v>
                </c:pt>
                <c:pt idx="16">
                  <c:v>2009/1</c:v>
                </c:pt>
                <c:pt idx="17">
                  <c:v>2009/2</c:v>
                </c:pt>
                <c:pt idx="18">
                  <c:v>2009/3</c:v>
                </c:pt>
                <c:pt idx="19">
                  <c:v>2009/4</c:v>
                </c:pt>
                <c:pt idx="20">
                  <c:v>2010/1</c:v>
                </c:pt>
                <c:pt idx="21">
                  <c:v>2010/2</c:v>
                </c:pt>
                <c:pt idx="22">
                  <c:v>2010/3</c:v>
                </c:pt>
                <c:pt idx="23">
                  <c:v>2010/4</c:v>
                </c:pt>
                <c:pt idx="24">
                  <c:v>2011/1</c:v>
                </c:pt>
                <c:pt idx="25">
                  <c:v>2011/2</c:v>
                </c:pt>
                <c:pt idx="26">
                  <c:v>2011/3</c:v>
                </c:pt>
                <c:pt idx="27">
                  <c:v>2011/4</c:v>
                </c:pt>
                <c:pt idx="28">
                  <c:v>2012/1</c:v>
                </c:pt>
                <c:pt idx="29">
                  <c:v>2012/2</c:v>
                </c:pt>
                <c:pt idx="30">
                  <c:v>2012/3</c:v>
                </c:pt>
                <c:pt idx="31">
                  <c:v>2012/4</c:v>
                </c:pt>
                <c:pt idx="32">
                  <c:v>2013/1</c:v>
                </c:pt>
                <c:pt idx="33">
                  <c:v>2013/2</c:v>
                </c:pt>
                <c:pt idx="34">
                  <c:v>2013/3</c:v>
                </c:pt>
                <c:pt idx="35">
                  <c:v>2013/4</c:v>
                </c:pt>
                <c:pt idx="36">
                  <c:v>2014/1</c:v>
                </c:pt>
                <c:pt idx="37">
                  <c:v>2014/2</c:v>
                </c:pt>
                <c:pt idx="38">
                  <c:v>2014/3</c:v>
                </c:pt>
                <c:pt idx="39">
                  <c:v>2014/4</c:v>
                </c:pt>
              </c:strCache>
            </c:strRef>
          </c:cat>
          <c:val>
            <c:numRef>
              <c:f>GDP!$CH$72:$CH$111</c:f>
              <c:numCache>
                <c:formatCode>0.0</c:formatCode>
                <c:ptCount val="40"/>
                <c:pt idx="0">
                  <c:v>100</c:v>
                </c:pt>
                <c:pt idx="1">
                  <c:v>100.02676874481355</c:v>
                </c:pt>
                <c:pt idx="2">
                  <c:v>101.26616162968118</c:v>
                </c:pt>
                <c:pt idx="3">
                  <c:v>101.64092405707096</c:v>
                </c:pt>
                <c:pt idx="4">
                  <c:v>103.81186926145033</c:v>
                </c:pt>
                <c:pt idx="5">
                  <c:v>104.55871724174854</c:v>
                </c:pt>
                <c:pt idx="6">
                  <c:v>105.57592954466365</c:v>
                </c:pt>
                <c:pt idx="7">
                  <c:v>106.76178493990417</c:v>
                </c:pt>
                <c:pt idx="8">
                  <c:v>108.7185801857751</c:v>
                </c:pt>
                <c:pt idx="9">
                  <c:v>110.60042294616805</c:v>
                </c:pt>
                <c:pt idx="10">
                  <c:v>111.15721283829001</c:v>
                </c:pt>
                <c:pt idx="11">
                  <c:v>112.67767754369997</c:v>
                </c:pt>
                <c:pt idx="12">
                  <c:v>112.4233744679712</c:v>
                </c:pt>
                <c:pt idx="13">
                  <c:v>111.8451695799984</c:v>
                </c:pt>
                <c:pt idx="14">
                  <c:v>111.54268276360521</c:v>
                </c:pt>
                <c:pt idx="15">
                  <c:v>108.64362770029713</c:v>
                </c:pt>
                <c:pt idx="16">
                  <c:v>101.75602965976925</c:v>
                </c:pt>
                <c:pt idx="17">
                  <c:v>100.95832106432529</c:v>
                </c:pt>
                <c:pt idx="18">
                  <c:v>102.19771394919292</c:v>
                </c:pt>
                <c:pt idx="19">
                  <c:v>101.59274031640656</c:v>
                </c:pt>
                <c:pt idx="20">
                  <c:v>102.05851647616244</c:v>
                </c:pt>
                <c:pt idx="21">
                  <c:v>105.46350081644671</c:v>
                </c:pt>
                <c:pt idx="22">
                  <c:v>105.33768771582301</c:v>
                </c:pt>
                <c:pt idx="23">
                  <c:v>107.31589795754478</c:v>
                </c:pt>
                <c:pt idx="24">
                  <c:v>107.46044917953797</c:v>
                </c:pt>
                <c:pt idx="25">
                  <c:v>107.85127285381589</c:v>
                </c:pt>
                <c:pt idx="26">
                  <c:v>108.49639960382258</c:v>
                </c:pt>
                <c:pt idx="27">
                  <c:v>108.23674277913109</c:v>
                </c:pt>
                <c:pt idx="28">
                  <c:v>108.56867521481918</c:v>
                </c:pt>
                <c:pt idx="29">
                  <c:v>106.94916615359905</c:v>
                </c:pt>
                <c:pt idx="30">
                  <c:v>106.51283561313809</c:v>
                </c:pt>
                <c:pt idx="31">
                  <c:v>105.65891265358567</c:v>
                </c:pt>
                <c:pt idx="32">
                  <c:v>105.6026982894772</c:v>
                </c:pt>
                <c:pt idx="33">
                  <c:v>105.63482078325347</c:v>
                </c:pt>
                <c:pt idx="34">
                  <c:v>105.63482078325347</c:v>
                </c:pt>
                <c:pt idx="35">
                  <c:v>105.43673207163316</c:v>
                </c:pt>
                <c:pt idx="36">
                  <c:v>105.06196964424338</c:v>
                </c:pt>
                <c:pt idx="37">
                  <c:v>105.06196964424338</c:v>
                </c:pt>
                <c:pt idx="38">
                  <c:v>105.27209358353187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GDP!$CI$71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GDP!$BA$72:$BA$111</c:f>
              <c:strCache>
                <c:ptCount val="40"/>
                <c:pt idx="0">
                  <c:v>2005/1</c:v>
                </c:pt>
                <c:pt idx="1">
                  <c:v>2005/2</c:v>
                </c:pt>
                <c:pt idx="2">
                  <c:v>2005/3</c:v>
                </c:pt>
                <c:pt idx="3">
                  <c:v>2005/4</c:v>
                </c:pt>
                <c:pt idx="4">
                  <c:v>2006/1</c:v>
                </c:pt>
                <c:pt idx="5">
                  <c:v>2006/2</c:v>
                </c:pt>
                <c:pt idx="6">
                  <c:v>2006/3</c:v>
                </c:pt>
                <c:pt idx="7">
                  <c:v>2006/4</c:v>
                </c:pt>
                <c:pt idx="8">
                  <c:v>2007/1</c:v>
                </c:pt>
                <c:pt idx="9">
                  <c:v>2007/2</c:v>
                </c:pt>
                <c:pt idx="10">
                  <c:v>2007/3</c:v>
                </c:pt>
                <c:pt idx="11">
                  <c:v>2007/4</c:v>
                </c:pt>
                <c:pt idx="12">
                  <c:v>2008/1</c:v>
                </c:pt>
                <c:pt idx="13">
                  <c:v>2008/2</c:v>
                </c:pt>
                <c:pt idx="14">
                  <c:v>2008/3</c:v>
                </c:pt>
                <c:pt idx="15">
                  <c:v>2008/4</c:v>
                </c:pt>
                <c:pt idx="16">
                  <c:v>2009/1</c:v>
                </c:pt>
                <c:pt idx="17">
                  <c:v>2009/2</c:v>
                </c:pt>
                <c:pt idx="18">
                  <c:v>2009/3</c:v>
                </c:pt>
                <c:pt idx="19">
                  <c:v>2009/4</c:v>
                </c:pt>
                <c:pt idx="20">
                  <c:v>2010/1</c:v>
                </c:pt>
                <c:pt idx="21">
                  <c:v>2010/2</c:v>
                </c:pt>
                <c:pt idx="22">
                  <c:v>2010/3</c:v>
                </c:pt>
                <c:pt idx="23">
                  <c:v>2010/4</c:v>
                </c:pt>
                <c:pt idx="24">
                  <c:v>2011/1</c:v>
                </c:pt>
                <c:pt idx="25">
                  <c:v>2011/2</c:v>
                </c:pt>
                <c:pt idx="26">
                  <c:v>2011/3</c:v>
                </c:pt>
                <c:pt idx="27">
                  <c:v>2011/4</c:v>
                </c:pt>
                <c:pt idx="28">
                  <c:v>2012/1</c:v>
                </c:pt>
                <c:pt idx="29">
                  <c:v>2012/2</c:v>
                </c:pt>
                <c:pt idx="30">
                  <c:v>2012/3</c:v>
                </c:pt>
                <c:pt idx="31">
                  <c:v>2012/4</c:v>
                </c:pt>
                <c:pt idx="32">
                  <c:v>2013/1</c:v>
                </c:pt>
                <c:pt idx="33">
                  <c:v>2013/2</c:v>
                </c:pt>
                <c:pt idx="34">
                  <c:v>2013/3</c:v>
                </c:pt>
                <c:pt idx="35">
                  <c:v>2013/4</c:v>
                </c:pt>
                <c:pt idx="36">
                  <c:v>2014/1</c:v>
                </c:pt>
                <c:pt idx="37">
                  <c:v>2014/2</c:v>
                </c:pt>
                <c:pt idx="38">
                  <c:v>2014/3</c:v>
                </c:pt>
                <c:pt idx="39">
                  <c:v>2014/4</c:v>
                </c:pt>
              </c:strCache>
            </c:strRef>
          </c:cat>
          <c:val>
            <c:numRef>
              <c:f>GDP!$CI$72:$CI$111</c:f>
              <c:numCache>
                <c:formatCode>0.0</c:formatCode>
                <c:ptCount val="40"/>
                <c:pt idx="0">
                  <c:v>100</c:v>
                </c:pt>
                <c:pt idx="1">
                  <c:v>100.89946401347139</c:v>
                </c:pt>
                <c:pt idx="2">
                  <c:v>102.28777005168634</c:v>
                </c:pt>
                <c:pt idx="3">
                  <c:v>102.75137980674738</c:v>
                </c:pt>
                <c:pt idx="4">
                  <c:v>104.18563513606834</c:v>
                </c:pt>
                <c:pt idx="5">
                  <c:v>105.58576050060825</c:v>
                </c:pt>
                <c:pt idx="6">
                  <c:v>107.1352874619524</c:v>
                </c:pt>
                <c:pt idx="7">
                  <c:v>107.49557771273462</c:v>
                </c:pt>
                <c:pt idx="8">
                  <c:v>108.58601016727668</c:v>
                </c:pt>
                <c:pt idx="9">
                  <c:v>109.08242187292498</c:v>
                </c:pt>
                <c:pt idx="10">
                  <c:v>109.79065184248689</c:v>
                </c:pt>
                <c:pt idx="11">
                  <c:v>111.49329884037802</c:v>
                </c:pt>
                <c:pt idx="12">
                  <c:v>110.06754280189747</c:v>
                </c:pt>
                <c:pt idx="13">
                  <c:v>109.94602950316334</c:v>
                </c:pt>
                <c:pt idx="14">
                  <c:v>109.80539280003825</c:v>
                </c:pt>
                <c:pt idx="15">
                  <c:v>105.77340890619439</c:v>
                </c:pt>
                <c:pt idx="16">
                  <c:v>103.01432661712289</c:v>
                </c:pt>
                <c:pt idx="17">
                  <c:v>103.29307679640482</c:v>
                </c:pt>
                <c:pt idx="18">
                  <c:v>103.17129789483189</c:v>
                </c:pt>
                <c:pt idx="19">
                  <c:v>104.43636421586075</c:v>
                </c:pt>
                <c:pt idx="20">
                  <c:v>107.08004207148967</c:v>
                </c:pt>
                <c:pt idx="21">
                  <c:v>109.44204811661028</c:v>
                </c:pt>
                <c:pt idx="22">
                  <c:v>110.7411116010008</c:v>
                </c:pt>
                <c:pt idx="23">
                  <c:v>112.65252243015975</c:v>
                </c:pt>
                <c:pt idx="24">
                  <c:v>112.43698572650345</c:v>
                </c:pt>
                <c:pt idx="25">
                  <c:v>113.24468395918217</c:v>
                </c:pt>
                <c:pt idx="26">
                  <c:v>114.63206038746144</c:v>
                </c:pt>
                <c:pt idx="27">
                  <c:v>112.80590806954545</c:v>
                </c:pt>
                <c:pt idx="28">
                  <c:v>113.82276853775014</c:v>
                </c:pt>
                <c:pt idx="29">
                  <c:v>114.80071819007603</c:v>
                </c:pt>
                <c:pt idx="30">
                  <c:v>115.56007670609985</c:v>
                </c:pt>
                <c:pt idx="31">
                  <c:v>114.63577882720412</c:v>
                </c:pt>
                <c:pt idx="32">
                  <c:v>115.83829567970423</c:v>
                </c:pt>
                <c:pt idx="33">
                  <c:v>115.98955649637985</c:v>
                </c:pt>
                <c:pt idx="34">
                  <c:v>116.28264922895497</c:v>
                </c:pt>
                <c:pt idx="35">
                  <c:v>118.08927973822185</c:v>
                </c:pt>
                <c:pt idx="36">
                  <c:v>117.95740792877595</c:v>
                </c:pt>
                <c:pt idx="37">
                  <c:v>118.24558700883397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39424"/>
        <c:axId val="107552768"/>
      </c:lineChart>
      <c:catAx>
        <c:axId val="139239424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107552768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107552768"/>
        <c:scaling>
          <c:orientation val="minMax"/>
          <c:min val="9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fi-FI" sz="1400" dirty="0" smtClean="0"/>
                  <a:t>Määräindeksi,</a:t>
                </a:r>
                <a:r>
                  <a:rPr lang="fi-FI" sz="1400" baseline="0" dirty="0" smtClean="0"/>
                  <a:t> </a:t>
                </a:r>
                <a:r>
                  <a:rPr lang="fi-FI" sz="1400" baseline="0" dirty="0"/>
                  <a:t>2005/1=100</a:t>
                </a:r>
                <a:endParaRPr lang="fi-FI" sz="1400" dirty="0"/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39239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946110743421853"/>
          <c:y val="0.11744260137421239"/>
          <c:w val="0.461077785131563"/>
          <c:h val="5.2961315277598772E-2"/>
        </c:manualLayout>
      </c:layout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426977176481373E-2"/>
          <c:y val="7.2613471958582226E-2"/>
          <c:w val="0.8047672158187209"/>
          <c:h val="0.89520531890783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Sheet8!$C$3</c:f>
              <c:strCache>
                <c:ptCount val="1"/>
                <c:pt idx="0">
                  <c:v>Kansantalouden KUSTANNUSkilpailukyky, (asteikko vasemmalla), </c:v>
                </c:pt>
              </c:strCache>
            </c:strRef>
          </c:tx>
          <c:spPr>
            <a:ln w="63500">
              <a:prstDash val="solid"/>
            </a:ln>
          </c:spPr>
          <c:marker>
            <c:symbol val="none"/>
          </c:marker>
          <c:xVal>
            <c:numRef>
              <c:f>Sheet8!$D$2:$AH$2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xVal>
          <c:yVal>
            <c:numRef>
              <c:f>Sheet8!$D$3:$AH$3</c:f>
              <c:numCache>
                <c:formatCode>General</c:formatCode>
                <c:ptCount val="31"/>
                <c:pt idx="0">
                  <c:v>109.00718766647809</c:v>
                </c:pt>
                <c:pt idx="1">
                  <c:v>108.93686497156413</c:v>
                </c:pt>
                <c:pt idx="2">
                  <c:v>108.98779804227141</c:v>
                </c:pt>
                <c:pt idx="3">
                  <c:v>106.93925655994067</c:v>
                </c:pt>
                <c:pt idx="4">
                  <c:v>107.06383206579683</c:v>
                </c:pt>
                <c:pt idx="5">
                  <c:v>109.4384034256104</c:v>
                </c:pt>
                <c:pt idx="6">
                  <c:v>114.73077876643273</c:v>
                </c:pt>
                <c:pt idx="7">
                  <c:v>111.34081362596127</c:v>
                </c:pt>
                <c:pt idx="8">
                  <c:v>104.91986497875686</c:v>
                </c:pt>
                <c:pt idx="9">
                  <c:v>104.29644955692963</c:v>
                </c:pt>
                <c:pt idx="10">
                  <c:v>102.81736690877247</c:v>
                </c:pt>
                <c:pt idx="11">
                  <c:v>103.80440666531172</c:v>
                </c:pt>
                <c:pt idx="12">
                  <c:v>101.52349030050597</c:v>
                </c:pt>
                <c:pt idx="13">
                  <c:v>99.785376242858362</c:v>
                </c:pt>
                <c:pt idx="14">
                  <c:v>99.512537565076016</c:v>
                </c:pt>
                <c:pt idx="15">
                  <c:v>97.169319069550909</c:v>
                </c:pt>
                <c:pt idx="16">
                  <c:v>97.350905271052383</c:v>
                </c:pt>
                <c:pt idx="17">
                  <c:v>97.27678653332832</c:v>
                </c:pt>
                <c:pt idx="18">
                  <c:v>98.869475962142289</c:v>
                </c:pt>
                <c:pt idx="19">
                  <c:v>99.406768108252535</c:v>
                </c:pt>
                <c:pt idx="20">
                  <c:v>101.97015096855475</c:v>
                </c:pt>
                <c:pt idx="21">
                  <c:v>102.54522417727048</c:v>
                </c:pt>
                <c:pt idx="22">
                  <c:v>100.78555913609625</c:v>
                </c:pt>
                <c:pt idx="23">
                  <c:v>103.09222204629019</c:v>
                </c:pt>
                <c:pt idx="24">
                  <c:v>106.9112491323652</c:v>
                </c:pt>
                <c:pt idx="25">
                  <c:v>106.76232723326378</c:v>
                </c:pt>
                <c:pt idx="26">
                  <c:v>106.46152293566786</c:v>
                </c:pt>
                <c:pt idx="27">
                  <c:v>107.07256723680942</c:v>
                </c:pt>
                <c:pt idx="28">
                  <c:v>107.46703947962233</c:v>
                </c:pt>
                <c:pt idx="29">
                  <c:v>107.38075651864891</c:v>
                </c:pt>
                <c:pt idx="30">
                  <c:v>107.28792309714747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23680"/>
        <c:axId val="40024256"/>
      </c:scatterChart>
      <c:scatterChart>
        <c:scatterStyle val="lineMarker"/>
        <c:varyColors val="0"/>
        <c:ser>
          <c:idx val="1"/>
          <c:order val="1"/>
          <c:tx>
            <c:strRef>
              <c:f>Sheet8!$C$7</c:f>
              <c:strCache>
                <c:ptCount val="1"/>
                <c:pt idx="0">
                  <c:v>Kansantalouden KASVUkilpailukyky (asteikko oikealla), 2 vuotta aikaistettu, WEF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Sheet8!$D$2:$AH$2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xVal>
          <c:yVal>
            <c:numRef>
              <c:f>Sheet8!$D$7:$AH$7</c:f>
              <c:numCache>
                <c:formatCode>General</c:formatCode>
                <c:ptCount val="31"/>
                <c:pt idx="9" formatCode="0%">
                  <c:v>0.33333333333333331</c:v>
                </c:pt>
                <c:pt idx="10" formatCode="0%">
                  <c:v>0.40476190476190477</c:v>
                </c:pt>
                <c:pt idx="11" formatCode="0%">
                  <c:v>0.30952380952380953</c:v>
                </c:pt>
                <c:pt idx="12" formatCode="0%">
                  <c:v>0.21428571428571427</c:v>
                </c:pt>
                <c:pt idx="13" formatCode="0%">
                  <c:v>9.5238095238095233E-2</c:v>
                </c:pt>
                <c:pt idx="14" formatCode="0%">
                  <c:v>0</c:v>
                </c:pt>
                <c:pt idx="15" formatCode="0%">
                  <c:v>2.3809523809523808E-2</c:v>
                </c:pt>
                <c:pt idx="16" formatCode="0%">
                  <c:v>0</c:v>
                </c:pt>
                <c:pt idx="17" formatCode="0%">
                  <c:v>2.3809523809523808E-2</c:v>
                </c:pt>
                <c:pt idx="18" formatCode="0%">
                  <c:v>2.3809523809523808E-2</c:v>
                </c:pt>
                <c:pt idx="19" formatCode="0%">
                  <c:v>2.3809523809523808E-2</c:v>
                </c:pt>
                <c:pt idx="20" formatCode="0%">
                  <c:v>0.11904761904761904</c:v>
                </c:pt>
                <c:pt idx="21" formatCode="0%">
                  <c:v>0.11904761904761904</c:v>
                </c:pt>
                <c:pt idx="22" formatCode="0%">
                  <c:v>0.11904761904761904</c:v>
                </c:pt>
                <c:pt idx="23" formatCode="0%">
                  <c:v>0.14285714285714285</c:v>
                </c:pt>
                <c:pt idx="24" formatCode="0%">
                  <c:v>7.1428571428571425E-2</c:v>
                </c:pt>
                <c:pt idx="25" formatCode="0%">
                  <c:v>4.7619047619047616E-2</c:v>
                </c:pt>
                <c:pt idx="26" formatCode="0%">
                  <c:v>4.7619047619047616E-2</c:v>
                </c:pt>
                <c:pt idx="27" formatCode="0%">
                  <c:v>7.1428571428571425E-2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24832"/>
        <c:axId val="107557952"/>
      </c:scatterChart>
      <c:valAx>
        <c:axId val="40023680"/>
        <c:scaling>
          <c:orientation val="minMax"/>
          <c:max val="2013"/>
          <c:min val="1990"/>
        </c:scaling>
        <c:delete val="0"/>
        <c:axPos val="t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0024256"/>
        <c:crossesAt val="115"/>
        <c:crossBetween val="midCat"/>
        <c:majorUnit val="2"/>
      </c:valAx>
      <c:valAx>
        <c:axId val="40024256"/>
        <c:scaling>
          <c:orientation val="maxMin"/>
          <c:max val="115"/>
          <c:min val="95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fi-FI" sz="1800"/>
                  <a:t>KUSTANNUSKILPAILUKYKY PARANEE =&gt;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0023680"/>
        <c:crosses val="autoZero"/>
        <c:crossBetween val="midCat"/>
      </c:valAx>
      <c:valAx>
        <c:axId val="107557952"/>
        <c:scaling>
          <c:orientation val="maxMin"/>
          <c:max val="0.70000000000000007"/>
          <c:min val="-5.000000000000001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sz="1800" b="1" i="0" baseline="0">
                    <a:effectLst/>
                  </a:rPr>
                  <a:t>KASVUKILPAILUKYKY PARANEE =&gt;</a:t>
                </a:r>
                <a:endParaRPr lang="fi-FI" sz="18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0024832"/>
        <c:crosses val="max"/>
        <c:crossBetween val="midCat"/>
        <c:majorUnit val="0.15000000000000002"/>
        <c:minorUnit val="2.0000000000000004E-2"/>
      </c:valAx>
      <c:valAx>
        <c:axId val="4002483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0755795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788900027198556"/>
          <c:y val="0.53766588217063271"/>
          <c:w val="0.36952583554611296"/>
          <c:h val="0.3801522503414010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21733073183578E-2"/>
          <c:y val="1.9861429538132126E-2"/>
          <c:w val="0.9218151298562921"/>
          <c:h val="0.9132656346264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18 euro-maahan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Sheet1!$A$2:$A$44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Sheet1!$B$2:$B$44</c:f>
              <c:numCache>
                <c:formatCode>General</c:formatCode>
                <c:ptCount val="43"/>
                <c:pt idx="25" formatCode="0.00">
                  <c:v>94.596407359254258</c:v>
                </c:pt>
                <c:pt idx="26" formatCode="0.00">
                  <c:v>98.363089253760137</c:v>
                </c:pt>
                <c:pt idx="27" formatCode="0.00">
                  <c:v>97.00119675938376</c:v>
                </c:pt>
                <c:pt idx="28" formatCode="0.00">
                  <c:v>93.642240251025811</c:v>
                </c:pt>
                <c:pt idx="29" formatCode="0.00">
                  <c:v>94.121927743775416</c:v>
                </c:pt>
                <c:pt idx="30" formatCode="0.00">
                  <c:v>90.548704611889718</c:v>
                </c:pt>
                <c:pt idx="31" formatCode="0.00">
                  <c:v>93.222717425253094</c:v>
                </c:pt>
                <c:pt idx="32" formatCode="0.00">
                  <c:v>92.717218039895613</c:v>
                </c:pt>
                <c:pt idx="33" formatCode="0.00">
                  <c:v>94.508687760291664</c:v>
                </c:pt>
                <c:pt idx="34" formatCode="0.00">
                  <c:v>96.229186173728706</c:v>
                </c:pt>
                <c:pt idx="35" formatCode="0.00">
                  <c:v>99.26075524107587</c:v>
                </c:pt>
                <c:pt idx="36" formatCode="0.00">
                  <c:v>97.562888516416379</c:v>
                </c:pt>
                <c:pt idx="37" formatCode="0.00">
                  <c:v>94.443861349103813</c:v>
                </c:pt>
                <c:pt idx="38" formatCode="0.00">
                  <c:v>96.46232231182158</c:v>
                </c:pt>
                <c:pt idx="39" formatCode="0.00">
                  <c:v>112.77109146795249</c:v>
                </c:pt>
                <c:pt idx="40" formatCode="0.00">
                  <c:v>112.1811271927219</c:v>
                </c:pt>
                <c:pt idx="41" formatCode="0.00">
                  <c:v>118.1386180083215</c:v>
                </c:pt>
                <c:pt idx="42" formatCode="0.00">
                  <c:v>124.22796053432778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</c:v>
                </c:pt>
              </c:strCache>
            </c:strRef>
          </c:tx>
          <c:spPr>
            <a:ln w="50800">
              <a:solidFill>
                <a:srgbClr val="E41249"/>
              </a:solidFill>
              <a:prstDash val="solid"/>
            </a:ln>
          </c:spPr>
          <c:marker>
            <c:symbol val="none"/>
          </c:marker>
          <c:cat>
            <c:numRef>
              <c:f>Sheet1!$A$2:$A$44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111.86346057084022</c:v>
                </c:pt>
                <c:pt idx="1">
                  <c:v>119.88428832091671</c:v>
                </c:pt>
                <c:pt idx="2">
                  <c:v>118.5182159354774</c:v>
                </c:pt>
                <c:pt idx="3">
                  <c:v>115.3251648003334</c:v>
                </c:pt>
                <c:pt idx="4">
                  <c:v>107.18380869454214</c:v>
                </c:pt>
                <c:pt idx="5">
                  <c:v>119.17730344236062</c:v>
                </c:pt>
                <c:pt idx="6">
                  <c:v>123.64591316358216</c:v>
                </c:pt>
                <c:pt idx="7">
                  <c:v>121.51922421309661</c:v>
                </c:pt>
                <c:pt idx="8">
                  <c:v>111.98545684846826</c:v>
                </c:pt>
                <c:pt idx="9">
                  <c:v>105.58449640709473</c:v>
                </c:pt>
                <c:pt idx="10">
                  <c:v>103.43622755684486</c:v>
                </c:pt>
                <c:pt idx="11">
                  <c:v>107.64695767082054</c:v>
                </c:pt>
                <c:pt idx="12">
                  <c:v>108.04157876708165</c:v>
                </c:pt>
                <c:pt idx="13">
                  <c:v>108.16982256386041</c:v>
                </c:pt>
                <c:pt idx="14">
                  <c:v>106.17677994466281</c:v>
                </c:pt>
                <c:pt idx="15">
                  <c:v>112.49709118140957</c:v>
                </c:pt>
                <c:pt idx="16">
                  <c:v>116.65846158339987</c:v>
                </c:pt>
                <c:pt idx="17">
                  <c:v>107.91237616370366</c:v>
                </c:pt>
                <c:pt idx="18">
                  <c:v>106.38765651867817</c:v>
                </c:pt>
                <c:pt idx="19">
                  <c:v>106.46131986201232</c:v>
                </c:pt>
                <c:pt idx="20">
                  <c:v>112.81225366518636</c:v>
                </c:pt>
                <c:pt idx="21">
                  <c:v>126.39517725401218</c:v>
                </c:pt>
                <c:pt idx="22">
                  <c:v>110.21126422417909</c:v>
                </c:pt>
                <c:pt idx="23">
                  <c:v>94.694504422323789</c:v>
                </c:pt>
                <c:pt idx="24">
                  <c:v>94.307473575620349</c:v>
                </c:pt>
                <c:pt idx="25">
                  <c:v>91.349214098796466</c:v>
                </c:pt>
                <c:pt idx="26">
                  <c:v>95.040377504780565</c:v>
                </c:pt>
                <c:pt idx="27">
                  <c:v>94.779503155698208</c:v>
                </c:pt>
                <c:pt idx="28">
                  <c:v>90.793392790053687</c:v>
                </c:pt>
                <c:pt idx="29">
                  <c:v>90.423378217544084</c:v>
                </c:pt>
                <c:pt idx="30">
                  <c:v>85.739825858610615</c:v>
                </c:pt>
                <c:pt idx="31">
                  <c:v>88.126869726036119</c:v>
                </c:pt>
                <c:pt idx="32">
                  <c:v>87.780498330338631</c:v>
                </c:pt>
                <c:pt idx="33">
                  <c:v>91.761752744346666</c:v>
                </c:pt>
                <c:pt idx="34">
                  <c:v>95.126672797945744</c:v>
                </c:pt>
                <c:pt idx="35">
                  <c:v>100.00988833087274</c:v>
                </c:pt>
                <c:pt idx="36">
                  <c:v>101.01082317758448</c:v>
                </c:pt>
                <c:pt idx="37">
                  <c:v>98.667496360043472</c:v>
                </c:pt>
                <c:pt idx="38">
                  <c:v>100.01220448600793</c:v>
                </c:pt>
                <c:pt idx="39">
                  <c:v>112.06741939201375</c:v>
                </c:pt>
                <c:pt idx="40">
                  <c:v>118.58615226248293</c:v>
                </c:pt>
                <c:pt idx="41">
                  <c:v>126.26426769150044</c:v>
                </c:pt>
                <c:pt idx="42">
                  <c:v>132.46026307534305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Ruotsiin</c:v>
                </c:pt>
              </c:strCache>
            </c:strRef>
          </c:tx>
          <c:spPr>
            <a:ln w="50800">
              <a:solidFill>
                <a:srgbClr val="FFDD89"/>
              </a:solidFill>
            </a:ln>
          </c:spPr>
          <c:marker>
            <c:symbol val="none"/>
          </c:marker>
          <c:cat>
            <c:numRef>
              <c:f>Sheet1!$A$2:$A$44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93.896305751356579</c:v>
                </c:pt>
                <c:pt idx="1">
                  <c:v>100.6418396228017</c:v>
                </c:pt>
                <c:pt idx="2">
                  <c:v>99.826326735774302</c:v>
                </c:pt>
                <c:pt idx="3">
                  <c:v>102.02877333078686</c:v>
                </c:pt>
                <c:pt idx="4">
                  <c:v>101.30380007221554</c:v>
                </c:pt>
                <c:pt idx="5">
                  <c:v>108.00314679366053</c:v>
                </c:pt>
                <c:pt idx="6">
                  <c:v>101.04419314967529</c:v>
                </c:pt>
                <c:pt idx="7">
                  <c:v>96.043253608513126</c:v>
                </c:pt>
                <c:pt idx="8">
                  <c:v>87.276232295876341</c:v>
                </c:pt>
                <c:pt idx="9">
                  <c:v>89.63996889309476</c:v>
                </c:pt>
                <c:pt idx="10">
                  <c:v>91.12960775373395</c:v>
                </c:pt>
                <c:pt idx="11">
                  <c:v>92.960193276676478</c:v>
                </c:pt>
                <c:pt idx="12">
                  <c:v>96.925041728583594</c:v>
                </c:pt>
                <c:pt idx="13">
                  <c:v>101.43374405817902</c:v>
                </c:pt>
                <c:pt idx="14">
                  <c:v>104.46344426818804</c:v>
                </c:pt>
                <c:pt idx="15">
                  <c:v>106.74937074270396</c:v>
                </c:pt>
                <c:pt idx="16">
                  <c:v>109.56244701897234</c:v>
                </c:pt>
                <c:pt idx="17">
                  <c:v>105.67658167149162</c:v>
                </c:pt>
                <c:pt idx="18">
                  <c:v>100.85442548890947</c:v>
                </c:pt>
                <c:pt idx="19">
                  <c:v>99.099810457245496</c:v>
                </c:pt>
                <c:pt idx="20">
                  <c:v>100.98372672818194</c:v>
                </c:pt>
                <c:pt idx="21">
                  <c:v>108.72781947985541</c:v>
                </c:pt>
                <c:pt idx="22">
                  <c:v>96.770340420055078</c:v>
                </c:pt>
                <c:pt idx="23">
                  <c:v>92.480001648338387</c:v>
                </c:pt>
                <c:pt idx="24">
                  <c:v>97.729525894391912</c:v>
                </c:pt>
                <c:pt idx="25">
                  <c:v>103.85900608219171</c:v>
                </c:pt>
                <c:pt idx="26">
                  <c:v>99.981771185027739</c:v>
                </c:pt>
                <c:pt idx="27">
                  <c:v>97.733593469068083</c:v>
                </c:pt>
                <c:pt idx="28">
                  <c:v>93.276700095228662</c:v>
                </c:pt>
                <c:pt idx="29">
                  <c:v>97.897981561373271</c:v>
                </c:pt>
                <c:pt idx="30">
                  <c:v>91.7017255428526</c:v>
                </c:pt>
                <c:pt idx="31">
                  <c:v>87.388185288147426</c:v>
                </c:pt>
                <c:pt idx="32">
                  <c:v>89.002139448330368</c:v>
                </c:pt>
                <c:pt idx="33">
                  <c:v>92.124732120198729</c:v>
                </c:pt>
                <c:pt idx="34">
                  <c:v>94.84825253478418</c:v>
                </c:pt>
                <c:pt idx="35">
                  <c:v>98.567260475314129</c:v>
                </c:pt>
                <c:pt idx="36">
                  <c:v>100.04589048521781</c:v>
                </c:pt>
                <c:pt idx="37">
                  <c:v>93.179514816286868</c:v>
                </c:pt>
                <c:pt idx="38">
                  <c:v>90.991714188466844</c:v>
                </c:pt>
                <c:pt idx="39">
                  <c:v>108.11612778866503</c:v>
                </c:pt>
                <c:pt idx="40">
                  <c:v>116.58398522448013</c:v>
                </c:pt>
                <c:pt idx="41">
                  <c:v>120.07600311603603</c:v>
                </c:pt>
                <c:pt idx="42">
                  <c:v>124.62541657833032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45280"/>
        <c:axId val="37015488"/>
      </c:lineChart>
      <c:catAx>
        <c:axId val="3414528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high"/>
        <c:spPr>
          <a:ln w="12700">
            <a:solidFill>
              <a:srgbClr val="777777"/>
            </a:solidFill>
          </a:ln>
        </c:spPr>
        <c:txPr>
          <a:bodyPr/>
          <a:lstStyle/>
          <a:p>
            <a:pPr>
              <a:defRPr sz="180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37015488"/>
        <c:crossesAt val="140"/>
        <c:auto val="1"/>
        <c:lblAlgn val="ctr"/>
        <c:lblOffset val="100"/>
        <c:tickLblSkip val="5"/>
        <c:noMultiLvlLbl val="0"/>
      </c:catAx>
      <c:valAx>
        <c:axId val="37015488"/>
        <c:scaling>
          <c:orientation val="maxMin"/>
          <c:max val="140"/>
          <c:min val="8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in"/>
        <c:minorTickMark val="in"/>
        <c:tickLblPos val="nextTo"/>
        <c:spPr>
          <a:ln w="12700">
            <a:solidFill>
              <a:srgbClr val="777777"/>
            </a:solidFill>
          </a:ln>
        </c:spPr>
        <c:txPr>
          <a:bodyPr/>
          <a:lstStyle/>
          <a:p>
            <a:pPr>
              <a:defRPr sz="180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3414528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800" b="1">
          <a:latin typeface="Myriad Pro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21733073183578E-2"/>
          <c:y val="1.9861429538132126E-2"/>
          <c:w val="0.9218151298562921"/>
          <c:h val="0.9132656346264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Menot</c:v>
                </c:pt>
              </c:strCache>
            </c:strRef>
          </c:tx>
          <c:spPr>
            <a:ln w="50800">
              <a:solidFill>
                <a:srgbClr val="0066B3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Sheet1!$B$2:$B$42</c:f>
              <c:numCache>
                <c:formatCode>0.00</c:formatCode>
                <c:ptCount val="41"/>
                <c:pt idx="0">
                  <c:v>48.2</c:v>
                </c:pt>
                <c:pt idx="1">
                  <c:v>57.1</c:v>
                </c:pt>
                <c:pt idx="2">
                  <c:v>62.4</c:v>
                </c:pt>
                <c:pt idx="3">
                  <c:v>64.900000000000006</c:v>
                </c:pt>
                <c:pt idx="4">
                  <c:v>63.6</c:v>
                </c:pt>
                <c:pt idx="5">
                  <c:v>61.5</c:v>
                </c:pt>
                <c:pt idx="6">
                  <c:v>60.1</c:v>
                </c:pt>
                <c:pt idx="7">
                  <c:v>56.6</c:v>
                </c:pt>
                <c:pt idx="8">
                  <c:v>52.9</c:v>
                </c:pt>
                <c:pt idx="9">
                  <c:v>51.7</c:v>
                </c:pt>
                <c:pt idx="10">
                  <c:v>48.3</c:v>
                </c:pt>
                <c:pt idx="11">
                  <c:v>48</c:v>
                </c:pt>
                <c:pt idx="12">
                  <c:v>49</c:v>
                </c:pt>
                <c:pt idx="13">
                  <c:v>50.3</c:v>
                </c:pt>
                <c:pt idx="14">
                  <c:v>50.2</c:v>
                </c:pt>
                <c:pt idx="15">
                  <c:v>50.3</c:v>
                </c:pt>
                <c:pt idx="16">
                  <c:v>49.2</c:v>
                </c:pt>
                <c:pt idx="17">
                  <c:v>47.4</c:v>
                </c:pt>
                <c:pt idx="18">
                  <c:v>49.2</c:v>
                </c:pt>
                <c:pt idx="19">
                  <c:v>56.1</c:v>
                </c:pt>
                <c:pt idx="20">
                  <c:v>55.8</c:v>
                </c:pt>
                <c:pt idx="21">
                  <c:v>55.1</c:v>
                </c:pt>
                <c:pt idx="22">
                  <c:v>56.7</c:v>
                </c:pt>
                <c:pt idx="23">
                  <c:v>57.782071212520044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Menoennuste</c:v>
                </c:pt>
              </c:strCache>
            </c:strRef>
          </c:tx>
          <c:spPr>
            <a:ln w="50800">
              <a:solidFill>
                <a:srgbClr val="0066B3"/>
              </a:solidFill>
              <a:prstDash val="sysDot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24">
                  <c:v>59.133321625257629</c:v>
                </c:pt>
                <c:pt idx="25">
                  <c:v>59.360023029046936</c:v>
                </c:pt>
                <c:pt idx="26">
                  <c:v>58.843191390085558</c:v>
                </c:pt>
                <c:pt idx="27">
                  <c:v>58.46434392665271</c:v>
                </c:pt>
                <c:pt idx="28">
                  <c:v>60.069051374145829</c:v>
                </c:pt>
                <c:pt idx="29">
                  <c:v>60.069051374145829</c:v>
                </c:pt>
                <c:pt idx="30">
                  <c:v>60.069051374145829</c:v>
                </c:pt>
                <c:pt idx="31">
                  <c:v>60.069051374145829</c:v>
                </c:pt>
                <c:pt idx="32">
                  <c:v>60.069051374145829</c:v>
                </c:pt>
                <c:pt idx="33">
                  <c:v>60.940978935479549</c:v>
                </c:pt>
                <c:pt idx="34">
                  <c:v>60.940978935479549</c:v>
                </c:pt>
                <c:pt idx="35">
                  <c:v>60.940978935479549</c:v>
                </c:pt>
                <c:pt idx="36">
                  <c:v>60.940978935479549</c:v>
                </c:pt>
                <c:pt idx="37">
                  <c:v>60.940978935479549</c:v>
                </c:pt>
                <c:pt idx="38">
                  <c:v>61.576562045633715</c:v>
                </c:pt>
                <c:pt idx="39">
                  <c:v>61.576562045633715</c:v>
                </c:pt>
                <c:pt idx="40">
                  <c:v>61.576562045633715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Julkisyhteisöjen velka</c:v>
                </c:pt>
              </c:strCache>
            </c:strRef>
          </c:tx>
          <c:spPr>
            <a:ln w="50800">
              <a:solidFill>
                <a:srgbClr val="E41249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13.8</c:v>
                </c:pt>
                <c:pt idx="1">
                  <c:v>21.8</c:v>
                </c:pt>
                <c:pt idx="2">
                  <c:v>39.200000000000003</c:v>
                </c:pt>
                <c:pt idx="3">
                  <c:v>54.1</c:v>
                </c:pt>
                <c:pt idx="4">
                  <c:v>56.1</c:v>
                </c:pt>
                <c:pt idx="5">
                  <c:v>55.1</c:v>
                </c:pt>
                <c:pt idx="6">
                  <c:v>55.3</c:v>
                </c:pt>
                <c:pt idx="7">
                  <c:v>52.2</c:v>
                </c:pt>
                <c:pt idx="8">
                  <c:v>46.9</c:v>
                </c:pt>
                <c:pt idx="9">
                  <c:v>44.1</c:v>
                </c:pt>
                <c:pt idx="10">
                  <c:v>42.5</c:v>
                </c:pt>
                <c:pt idx="11">
                  <c:v>41</c:v>
                </c:pt>
                <c:pt idx="12">
                  <c:v>40.200000000000003</c:v>
                </c:pt>
                <c:pt idx="13">
                  <c:v>42.8</c:v>
                </c:pt>
                <c:pt idx="14">
                  <c:v>42.7</c:v>
                </c:pt>
                <c:pt idx="15">
                  <c:v>40</c:v>
                </c:pt>
                <c:pt idx="16">
                  <c:v>38.200000000000003</c:v>
                </c:pt>
                <c:pt idx="17">
                  <c:v>34</c:v>
                </c:pt>
                <c:pt idx="18">
                  <c:v>32.700000000000003</c:v>
                </c:pt>
                <c:pt idx="19">
                  <c:v>41.7</c:v>
                </c:pt>
                <c:pt idx="20">
                  <c:v>47.1</c:v>
                </c:pt>
                <c:pt idx="21">
                  <c:v>48.5</c:v>
                </c:pt>
                <c:pt idx="22">
                  <c:v>53</c:v>
                </c:pt>
                <c:pt idx="23">
                  <c:v>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Velkaennuste</c:v>
                </c:pt>
              </c:strCache>
            </c:strRef>
          </c:tx>
          <c:spPr>
            <a:ln w="50800">
              <a:solidFill>
                <a:srgbClr val="E41249"/>
              </a:solidFill>
              <a:prstDash val="sysDot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24">
                  <c:v>60</c:v>
                </c:pt>
                <c:pt idx="25">
                  <c:v>62.6</c:v>
                </c:pt>
                <c:pt idx="26">
                  <c:v>64.001222983955898</c:v>
                </c:pt>
                <c:pt idx="27">
                  <c:v>64.833082019211687</c:v>
                </c:pt>
                <c:pt idx="28">
                  <c:v>65.349250897920072</c:v>
                </c:pt>
                <c:pt idx="29">
                  <c:v>65.446794189917284</c:v>
                </c:pt>
                <c:pt idx="30">
                  <c:v>65.854282822111813</c:v>
                </c:pt>
                <c:pt idx="31">
                  <c:v>66.257584720931504</c:v>
                </c:pt>
                <c:pt idx="32">
                  <c:v>66.656742981035052</c:v>
                </c:pt>
                <c:pt idx="33">
                  <c:v>67.051800177102635</c:v>
                </c:pt>
                <c:pt idx="34">
                  <c:v>67.442798444657043</c:v>
                </c:pt>
                <c:pt idx="35">
                  <c:v>67.829779486269913</c:v>
                </c:pt>
                <c:pt idx="36">
                  <c:v>68.212784576048065</c:v>
                </c:pt>
                <c:pt idx="37">
                  <c:v>68.591854564036609</c:v>
                </c:pt>
                <c:pt idx="38">
                  <c:v>68.967029880575765</c:v>
                </c:pt>
                <c:pt idx="39">
                  <c:v>69.338350540613135</c:v>
                </c:pt>
                <c:pt idx="40">
                  <c:v>69.70585614797146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04896"/>
        <c:axId val="107596032"/>
      </c:lineChart>
      <c:catAx>
        <c:axId val="395048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12700">
            <a:solidFill>
              <a:srgbClr val="777777"/>
            </a:solidFill>
          </a:ln>
        </c:spPr>
        <c:txPr>
          <a:bodyPr/>
          <a:lstStyle/>
          <a:p>
            <a:pPr>
              <a:defRPr sz="180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07596032"/>
        <c:crosses val="autoZero"/>
        <c:auto val="1"/>
        <c:lblAlgn val="ctr"/>
        <c:lblOffset val="100"/>
        <c:tickLblSkip val="5"/>
        <c:noMultiLvlLbl val="0"/>
      </c:catAx>
      <c:valAx>
        <c:axId val="107596032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in"/>
        <c:minorTickMark val="in"/>
        <c:tickLblPos val="nextTo"/>
        <c:spPr>
          <a:ln w="12700">
            <a:solidFill>
              <a:srgbClr val="777777"/>
            </a:solidFill>
          </a:ln>
        </c:spPr>
        <c:txPr>
          <a:bodyPr/>
          <a:lstStyle/>
          <a:p>
            <a:pPr>
              <a:defRPr sz="180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3950489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800" b="1">
          <a:latin typeface="Myriad Pro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5804058152765E-2"/>
          <c:y val="2.8463352737682895E-2"/>
          <c:w val="0.873567259535171"/>
          <c:h val="0.88860698189508491"/>
        </c:manualLayout>
      </c:layout>
      <c:lineChart>
        <c:grouping val="standard"/>
        <c:varyColors val="0"/>
        <c:ser>
          <c:idx val="0"/>
          <c:order val="0"/>
          <c:tx>
            <c:v>USA, Kanada, Japani, Saksa, Ranska, Italia, Hollanti, Belgia, Itävalta, Ruotsi, Tanska</c:v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ulc!$A$49:$A$60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ulc!$CD$49:$CD$60</c:f>
              <c:numCache>
                <c:formatCode>General</c:formatCode>
                <c:ptCount val="12"/>
                <c:pt idx="0">
                  <c:v>100</c:v>
                </c:pt>
                <c:pt idx="1">
                  <c:v>100.84978614492901</c:v>
                </c:pt>
                <c:pt idx="2">
                  <c:v>103.48259972256018</c:v>
                </c:pt>
                <c:pt idx="3">
                  <c:v>106.33055210279117</c:v>
                </c:pt>
                <c:pt idx="4">
                  <c:v>107.98926423401251</c:v>
                </c:pt>
                <c:pt idx="5">
                  <c:v>109.14894855175692</c:v>
                </c:pt>
                <c:pt idx="6">
                  <c:v>111.91858799796529</c:v>
                </c:pt>
                <c:pt idx="7">
                  <c:v>115.2066430304515</c:v>
                </c:pt>
                <c:pt idx="8">
                  <c:v>116.15219023983271</c:v>
                </c:pt>
                <c:pt idx="9">
                  <c:v>117.02280285632236</c:v>
                </c:pt>
                <c:pt idx="10">
                  <c:v>118.11439628024577</c:v>
                </c:pt>
                <c:pt idx="11">
                  <c:v>119.59304563924141</c:v>
                </c:pt>
              </c:numCache>
            </c:numRef>
          </c:val>
          <c:smooth val="0"/>
        </c:ser>
        <c:ser>
          <c:idx val="1"/>
          <c:order val="1"/>
          <c:tx>
            <c:v>Saksa, Ranska, Italia, Hollanti, Belgia, Itävalta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ulc!$A$49:$A$60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ulc!$CC$49:$CC$60</c:f>
              <c:numCache>
                <c:formatCode>General</c:formatCode>
                <c:ptCount val="12"/>
                <c:pt idx="0">
                  <c:v>100.00000000000001</c:v>
                </c:pt>
                <c:pt idx="1">
                  <c:v>100.11173025645161</c:v>
                </c:pt>
                <c:pt idx="2">
                  <c:v>101.08412241017008</c:v>
                </c:pt>
                <c:pt idx="3">
                  <c:v>104.70626399326085</c:v>
                </c:pt>
                <c:pt idx="4">
                  <c:v>109.53874714963131</c:v>
                </c:pt>
                <c:pt idx="5">
                  <c:v>109.03894302666225</c:v>
                </c:pt>
                <c:pt idx="6">
                  <c:v>110.31508439041971</c:v>
                </c:pt>
                <c:pt idx="7">
                  <c:v>113.4101369622328</c:v>
                </c:pt>
                <c:pt idx="8">
                  <c:v>115.30950100604744</c:v>
                </c:pt>
                <c:pt idx="9">
                  <c:v>116.98362439806294</c:v>
                </c:pt>
                <c:pt idx="10">
                  <c:v>118.82733038947224</c:v>
                </c:pt>
                <c:pt idx="11">
                  <c:v>120.63537166644818</c:v>
                </c:pt>
              </c:numCache>
            </c:numRef>
          </c:val>
          <c:smooth val="0"/>
        </c:ser>
        <c:ser>
          <c:idx val="2"/>
          <c:order val="2"/>
          <c:tx>
            <c:v>Suomi</c:v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ulc!$A$49:$A$60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ulc!$CE$49:$CE$60</c:f>
              <c:numCache>
                <c:formatCode>General</c:formatCode>
                <c:ptCount val="12"/>
                <c:pt idx="0">
                  <c:v>100</c:v>
                </c:pt>
                <c:pt idx="1">
                  <c:v>100.11707317073173</c:v>
                </c:pt>
                <c:pt idx="2">
                  <c:v>100.70243902439027</c:v>
                </c:pt>
                <c:pt idx="3">
                  <c:v>107.57073170731711</c:v>
                </c:pt>
                <c:pt idx="4">
                  <c:v>116.35121951219514</c:v>
                </c:pt>
                <c:pt idx="5">
                  <c:v>114.47804878048782</c:v>
                </c:pt>
                <c:pt idx="6">
                  <c:v>116.74146341463418</c:v>
                </c:pt>
                <c:pt idx="7">
                  <c:v>121.89268292682928</c:v>
                </c:pt>
                <c:pt idx="8">
                  <c:v>124.58536585365856</c:v>
                </c:pt>
                <c:pt idx="9">
                  <c:v>125.95580487804878</c:v>
                </c:pt>
                <c:pt idx="10">
                  <c:v>126.71153970731706</c:v>
                </c:pt>
                <c:pt idx="11">
                  <c:v>127.72523202497564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34368"/>
        <c:axId val="107600064"/>
      </c:lineChart>
      <c:catAx>
        <c:axId val="1478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107600064"/>
        <c:crosses val="autoZero"/>
        <c:auto val="1"/>
        <c:lblAlgn val="ctr"/>
        <c:lblOffset val="100"/>
        <c:tickLblSkip val="1"/>
        <c:noMultiLvlLbl val="0"/>
      </c:catAx>
      <c:valAx>
        <c:axId val="107600064"/>
        <c:scaling>
          <c:orientation val="minMax"/>
          <c:min val="90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/>
                  <a:t>Indeksit, 2005=100, kilpailijamaa-agregaatit laskettu</a:t>
                </a:r>
                <a:r>
                  <a:rPr lang="fi-FI"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 tupo-painoin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 sz="110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 sz="1100"/>
              </a:p>
            </c:rich>
          </c:tx>
          <c:layout>
            <c:manualLayout>
              <c:xMode val="edge"/>
              <c:yMode val="edge"/>
              <c:x val="1.3654618992048281E-2"/>
              <c:y val="8.186613307830135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fi-FI"/>
          </a:p>
        </c:txPr>
        <c:crossAx val="147834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25299729638545"/>
          <c:y val="5.6883682643859575E-2"/>
          <c:w val="0.54809640634081802"/>
          <c:h val="0.23766486935632786"/>
        </c:manualLayout>
      </c:layout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fi-FI" sz="1800"/>
              <a:t>Bruttokansantuote</a:t>
            </a:r>
          </a:p>
        </c:rich>
      </c:tx>
      <c:layout>
        <c:manualLayout>
          <c:xMode val="edge"/>
          <c:yMode val="edge"/>
          <c:x val="0.39623026926648097"/>
          <c:y val="3.81341382253127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210924191579117"/>
          <c:y val="0.22658605736120771"/>
          <c:w val="0.8332978015631054"/>
          <c:h val="0.67397456594535665"/>
        </c:manualLayout>
      </c:layout>
      <c:lineChart>
        <c:grouping val="standard"/>
        <c:varyColors val="0"/>
        <c:ser>
          <c:idx val="0"/>
          <c:order val="0"/>
          <c:tx>
            <c:strRef>
              <c:f>Kuviot!$C$113</c:f>
              <c:strCache>
                <c:ptCount val="1"/>
                <c:pt idx="0">
                  <c:v>1989/4=100</c:v>
                </c:pt>
              </c:strCache>
            </c:strRef>
          </c:tx>
          <c:spPr>
            <a:ln w="38100">
              <a:solidFill>
                <a:srgbClr val="99CCFF">
                  <a:lumMod val="90000"/>
                </a:srgbClr>
              </a:solidFill>
              <a:prstDash val="sysDash"/>
            </a:ln>
          </c:spPr>
          <c:marker>
            <c:symbol val="none"/>
          </c:marker>
          <c:cat>
            <c:multiLvlStrRef>
              <c:f>Kuviot!$A$114:$B$144</c:f>
              <c:multiLvlStrCache>
                <c:ptCount val="31"/>
                <c:lvl>
                  <c:pt idx="0">
                    <c:v>Q:2007/1</c:v>
                  </c:pt>
                  <c:pt idx="1">
                    <c:v>Q:2007/2</c:v>
                  </c:pt>
                  <c:pt idx="2">
                    <c:v>Q:2007/3</c:v>
                  </c:pt>
                  <c:pt idx="3">
                    <c:v>Q:2007/4</c:v>
                  </c:pt>
                  <c:pt idx="4">
                    <c:v>Q:2008/1</c:v>
                  </c:pt>
                  <c:pt idx="5">
                    <c:v>Q:2008/2</c:v>
                  </c:pt>
                  <c:pt idx="6">
                    <c:v>Q:2008/3</c:v>
                  </c:pt>
                  <c:pt idx="7">
                    <c:v>Q:2008/4</c:v>
                  </c:pt>
                  <c:pt idx="8">
                    <c:v>Q:2009/1</c:v>
                  </c:pt>
                  <c:pt idx="9">
                    <c:v>Q:2009/2</c:v>
                  </c:pt>
                  <c:pt idx="10">
                    <c:v>Q:2009/3</c:v>
                  </c:pt>
                  <c:pt idx="11">
                    <c:v>Q:2009/4</c:v>
                  </c:pt>
                  <c:pt idx="12">
                    <c:v>Q:2010/1</c:v>
                  </c:pt>
                  <c:pt idx="13">
                    <c:v>Q:2010/2</c:v>
                  </c:pt>
                  <c:pt idx="14">
                    <c:v>Q:2010/3</c:v>
                  </c:pt>
                  <c:pt idx="15">
                    <c:v>Q:2010/4</c:v>
                  </c:pt>
                  <c:pt idx="16">
                    <c:v>Q:2011/1</c:v>
                  </c:pt>
                  <c:pt idx="17">
                    <c:v>Q:2011/2</c:v>
                  </c:pt>
                  <c:pt idx="18">
                    <c:v>Q:2011/3</c:v>
                  </c:pt>
                  <c:pt idx="19">
                    <c:v>Q:2011/4</c:v>
                  </c:pt>
                  <c:pt idx="20">
                    <c:v>Q:2012/1</c:v>
                  </c:pt>
                  <c:pt idx="21">
                    <c:v>Q:2012/2</c:v>
                  </c:pt>
                  <c:pt idx="22">
                    <c:v>Q:2012/3</c:v>
                  </c:pt>
                  <c:pt idx="23">
                    <c:v>Q:2012/4</c:v>
                  </c:pt>
                  <c:pt idx="24">
                    <c:v>Q:2013/1</c:v>
                  </c:pt>
                  <c:pt idx="25">
                    <c:v>Q:2013/2</c:v>
                  </c:pt>
                  <c:pt idx="26">
                    <c:v>Q:2013/3</c:v>
                  </c:pt>
                  <c:pt idx="27">
                    <c:v>Q:2013/4</c:v>
                  </c:pt>
                  <c:pt idx="28">
                    <c:v>Q:2014/1</c:v>
                  </c:pt>
                  <c:pt idx="29">
                    <c:v>Q:2014/2</c:v>
                  </c:pt>
                  <c:pt idx="30">
                    <c:v>Q:2014/3</c:v>
                  </c:pt>
                </c:lvl>
                <c:lvl>
                  <c:pt idx="0">
                    <c:v>Q:1989/1</c:v>
                  </c:pt>
                  <c:pt idx="1">
                    <c:v>Q:1989/2</c:v>
                  </c:pt>
                  <c:pt idx="2">
                    <c:v>Q:1989/3</c:v>
                  </c:pt>
                  <c:pt idx="3">
                    <c:v>Q:1989/4</c:v>
                  </c:pt>
                  <c:pt idx="4">
                    <c:v>Q:1990/1</c:v>
                  </c:pt>
                  <c:pt idx="5">
                    <c:v>Q:1990/2</c:v>
                  </c:pt>
                  <c:pt idx="6">
                    <c:v>Q:1990/3</c:v>
                  </c:pt>
                  <c:pt idx="7">
                    <c:v>Q:1990/4</c:v>
                  </c:pt>
                  <c:pt idx="8">
                    <c:v>Q:1991/1</c:v>
                  </c:pt>
                  <c:pt idx="9">
                    <c:v>Q:1991/2</c:v>
                  </c:pt>
                  <c:pt idx="10">
                    <c:v>Q:1991/3</c:v>
                  </c:pt>
                  <c:pt idx="11">
                    <c:v>Q:1991/4</c:v>
                  </c:pt>
                  <c:pt idx="12">
                    <c:v>Q:1992/1</c:v>
                  </c:pt>
                  <c:pt idx="13">
                    <c:v>Q:1992/2</c:v>
                  </c:pt>
                  <c:pt idx="14">
                    <c:v>Q:1992/3</c:v>
                  </c:pt>
                  <c:pt idx="15">
                    <c:v>Q:1992/4</c:v>
                  </c:pt>
                  <c:pt idx="16">
                    <c:v>Q:1993/1</c:v>
                  </c:pt>
                  <c:pt idx="17">
                    <c:v>Q:1993/2</c:v>
                  </c:pt>
                  <c:pt idx="18">
                    <c:v>Q:1993/3</c:v>
                  </c:pt>
                  <c:pt idx="19">
                    <c:v>Q:1993/4</c:v>
                  </c:pt>
                  <c:pt idx="20">
                    <c:v>Q:1994/1</c:v>
                  </c:pt>
                  <c:pt idx="21">
                    <c:v>Q:1994/2</c:v>
                  </c:pt>
                  <c:pt idx="22">
                    <c:v>Q:1994/3</c:v>
                  </c:pt>
                  <c:pt idx="23">
                    <c:v>Q:1994/4</c:v>
                  </c:pt>
                  <c:pt idx="24">
                    <c:v>Q:1995/1</c:v>
                  </c:pt>
                  <c:pt idx="25">
                    <c:v>Q:1995/2</c:v>
                  </c:pt>
                  <c:pt idx="26">
                    <c:v>Q:1995/3</c:v>
                  </c:pt>
                  <c:pt idx="27">
                    <c:v>Q:1995/4</c:v>
                  </c:pt>
                  <c:pt idx="28">
                    <c:v>Q:1996/1</c:v>
                  </c:pt>
                  <c:pt idx="29">
                    <c:v>Q:1996/2</c:v>
                  </c:pt>
                  <c:pt idx="30">
                    <c:v>Q:1996/3</c:v>
                  </c:pt>
                </c:lvl>
              </c:multiLvlStrCache>
            </c:multiLvlStrRef>
          </c:cat>
          <c:val>
            <c:numRef>
              <c:f>Kuviot!$C$114:$C$144</c:f>
              <c:numCache>
                <c:formatCode>General</c:formatCode>
                <c:ptCount val="31"/>
                <c:pt idx="0">
                  <c:v>97.494879839497841</c:v>
                </c:pt>
                <c:pt idx="1">
                  <c:v>98.145767877916256</c:v>
                </c:pt>
                <c:pt idx="2">
                  <c:v>99.232039137512572</c:v>
                </c:pt>
                <c:pt idx="3">
                  <c:v>100</c:v>
                </c:pt>
                <c:pt idx="4">
                  <c:v>100.65539809789546</c:v>
                </c:pt>
                <c:pt idx="5">
                  <c:v>99.637157851939847</c:v>
                </c:pt>
                <c:pt idx="6">
                  <c:v>98.029904786785295</c:v>
                </c:pt>
                <c:pt idx="7">
                  <c:v>97.008531493919037</c:v>
                </c:pt>
                <c:pt idx="8">
                  <c:v>95.100505925343754</c:v>
                </c:pt>
                <c:pt idx="9">
                  <c:v>93.606042548971971</c:v>
                </c:pt>
                <c:pt idx="10">
                  <c:v>92.415484722931566</c:v>
                </c:pt>
                <c:pt idx="11">
                  <c:v>90.823896892330168</c:v>
                </c:pt>
                <c:pt idx="12">
                  <c:v>90.980549237861808</c:v>
                </c:pt>
                <c:pt idx="13">
                  <c:v>90.366472043377797</c:v>
                </c:pt>
                <c:pt idx="14">
                  <c:v>89.25737343701384</c:v>
                </c:pt>
                <c:pt idx="15">
                  <c:v>88.97853226196753</c:v>
                </c:pt>
                <c:pt idx="16">
                  <c:v>88.483510850087569</c:v>
                </c:pt>
                <c:pt idx="17">
                  <c:v>88.709090227653121</c:v>
                </c:pt>
                <c:pt idx="18">
                  <c:v>89.605141644094061</c:v>
                </c:pt>
                <c:pt idx="19">
                  <c:v>90.144025712722879</c:v>
                </c:pt>
                <c:pt idx="20">
                  <c:v>91.143467677214701</c:v>
                </c:pt>
                <c:pt idx="21">
                  <c:v>91.475570649741769</c:v>
                </c:pt>
                <c:pt idx="22">
                  <c:v>93.602909502061337</c:v>
                </c:pt>
                <c:pt idx="23">
                  <c:v>94.780935140459221</c:v>
                </c:pt>
                <c:pt idx="24">
                  <c:v>95.000248424203505</c:v>
                </c:pt>
                <c:pt idx="25">
                  <c:v>96.95213664952766</c:v>
                </c:pt>
                <c:pt idx="26">
                  <c:v>97.115055088880553</c:v>
                </c:pt>
                <c:pt idx="27">
                  <c:v>97.547415562547855</c:v>
                </c:pt>
                <c:pt idx="28">
                  <c:v>98.825698702085987</c:v>
                </c:pt>
                <c:pt idx="29">
                  <c:v>99.446041990391251</c:v>
                </c:pt>
                <c:pt idx="30">
                  <c:v>100.36715778211726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Kuviot!$D$113</c:f>
              <c:strCache>
                <c:ptCount val="1"/>
                <c:pt idx="0">
                  <c:v>2007/4=100</c:v>
                </c:pt>
              </c:strCache>
            </c:strRef>
          </c:tx>
          <c:spPr>
            <a:ln w="38100">
              <a:solidFill>
                <a:srgbClr val="99CCFF">
                  <a:lumMod val="50000"/>
                </a:srgbClr>
              </a:solidFill>
            </a:ln>
          </c:spPr>
          <c:marker>
            <c:symbol val="none"/>
          </c:marker>
          <c:cat>
            <c:multiLvlStrRef>
              <c:f>Kuviot!$A$114:$B$144</c:f>
              <c:multiLvlStrCache>
                <c:ptCount val="31"/>
                <c:lvl>
                  <c:pt idx="0">
                    <c:v>Q:2007/1</c:v>
                  </c:pt>
                  <c:pt idx="1">
                    <c:v>Q:2007/2</c:v>
                  </c:pt>
                  <c:pt idx="2">
                    <c:v>Q:2007/3</c:v>
                  </c:pt>
                  <c:pt idx="3">
                    <c:v>Q:2007/4</c:v>
                  </c:pt>
                  <c:pt idx="4">
                    <c:v>Q:2008/1</c:v>
                  </c:pt>
                  <c:pt idx="5">
                    <c:v>Q:2008/2</c:v>
                  </c:pt>
                  <c:pt idx="6">
                    <c:v>Q:2008/3</c:v>
                  </c:pt>
                  <c:pt idx="7">
                    <c:v>Q:2008/4</c:v>
                  </c:pt>
                  <c:pt idx="8">
                    <c:v>Q:2009/1</c:v>
                  </c:pt>
                  <c:pt idx="9">
                    <c:v>Q:2009/2</c:v>
                  </c:pt>
                  <c:pt idx="10">
                    <c:v>Q:2009/3</c:v>
                  </c:pt>
                  <c:pt idx="11">
                    <c:v>Q:2009/4</c:v>
                  </c:pt>
                  <c:pt idx="12">
                    <c:v>Q:2010/1</c:v>
                  </c:pt>
                  <c:pt idx="13">
                    <c:v>Q:2010/2</c:v>
                  </c:pt>
                  <c:pt idx="14">
                    <c:v>Q:2010/3</c:v>
                  </c:pt>
                  <c:pt idx="15">
                    <c:v>Q:2010/4</c:v>
                  </c:pt>
                  <c:pt idx="16">
                    <c:v>Q:2011/1</c:v>
                  </c:pt>
                  <c:pt idx="17">
                    <c:v>Q:2011/2</c:v>
                  </c:pt>
                  <c:pt idx="18">
                    <c:v>Q:2011/3</c:v>
                  </c:pt>
                  <c:pt idx="19">
                    <c:v>Q:2011/4</c:v>
                  </c:pt>
                  <c:pt idx="20">
                    <c:v>Q:2012/1</c:v>
                  </c:pt>
                  <c:pt idx="21">
                    <c:v>Q:2012/2</c:v>
                  </c:pt>
                  <c:pt idx="22">
                    <c:v>Q:2012/3</c:v>
                  </c:pt>
                  <c:pt idx="23">
                    <c:v>Q:2012/4</c:v>
                  </c:pt>
                  <c:pt idx="24">
                    <c:v>Q:2013/1</c:v>
                  </c:pt>
                  <c:pt idx="25">
                    <c:v>Q:2013/2</c:v>
                  </c:pt>
                  <c:pt idx="26">
                    <c:v>Q:2013/3</c:v>
                  </c:pt>
                  <c:pt idx="27">
                    <c:v>Q:2013/4</c:v>
                  </c:pt>
                  <c:pt idx="28">
                    <c:v>Q:2014/1</c:v>
                  </c:pt>
                  <c:pt idx="29">
                    <c:v>Q:2014/2</c:v>
                  </c:pt>
                  <c:pt idx="30">
                    <c:v>Q:2014/3</c:v>
                  </c:pt>
                </c:lvl>
                <c:lvl>
                  <c:pt idx="0">
                    <c:v>Q:1989/1</c:v>
                  </c:pt>
                  <c:pt idx="1">
                    <c:v>Q:1989/2</c:v>
                  </c:pt>
                  <c:pt idx="2">
                    <c:v>Q:1989/3</c:v>
                  </c:pt>
                  <c:pt idx="3">
                    <c:v>Q:1989/4</c:v>
                  </c:pt>
                  <c:pt idx="4">
                    <c:v>Q:1990/1</c:v>
                  </c:pt>
                  <c:pt idx="5">
                    <c:v>Q:1990/2</c:v>
                  </c:pt>
                  <c:pt idx="6">
                    <c:v>Q:1990/3</c:v>
                  </c:pt>
                  <c:pt idx="7">
                    <c:v>Q:1990/4</c:v>
                  </c:pt>
                  <c:pt idx="8">
                    <c:v>Q:1991/1</c:v>
                  </c:pt>
                  <c:pt idx="9">
                    <c:v>Q:1991/2</c:v>
                  </c:pt>
                  <c:pt idx="10">
                    <c:v>Q:1991/3</c:v>
                  </c:pt>
                  <c:pt idx="11">
                    <c:v>Q:1991/4</c:v>
                  </c:pt>
                  <c:pt idx="12">
                    <c:v>Q:1992/1</c:v>
                  </c:pt>
                  <c:pt idx="13">
                    <c:v>Q:1992/2</c:v>
                  </c:pt>
                  <c:pt idx="14">
                    <c:v>Q:1992/3</c:v>
                  </c:pt>
                  <c:pt idx="15">
                    <c:v>Q:1992/4</c:v>
                  </c:pt>
                  <c:pt idx="16">
                    <c:v>Q:1993/1</c:v>
                  </c:pt>
                  <c:pt idx="17">
                    <c:v>Q:1993/2</c:v>
                  </c:pt>
                  <c:pt idx="18">
                    <c:v>Q:1993/3</c:v>
                  </c:pt>
                  <c:pt idx="19">
                    <c:v>Q:1993/4</c:v>
                  </c:pt>
                  <c:pt idx="20">
                    <c:v>Q:1994/1</c:v>
                  </c:pt>
                  <c:pt idx="21">
                    <c:v>Q:1994/2</c:v>
                  </c:pt>
                  <c:pt idx="22">
                    <c:v>Q:1994/3</c:v>
                  </c:pt>
                  <c:pt idx="23">
                    <c:v>Q:1994/4</c:v>
                  </c:pt>
                  <c:pt idx="24">
                    <c:v>Q:1995/1</c:v>
                  </c:pt>
                  <c:pt idx="25">
                    <c:v>Q:1995/2</c:v>
                  </c:pt>
                  <c:pt idx="26">
                    <c:v>Q:1995/3</c:v>
                  </c:pt>
                  <c:pt idx="27">
                    <c:v>Q:1995/4</c:v>
                  </c:pt>
                  <c:pt idx="28">
                    <c:v>Q:1996/1</c:v>
                  </c:pt>
                  <c:pt idx="29">
                    <c:v>Q:1996/2</c:v>
                  </c:pt>
                  <c:pt idx="30">
                    <c:v>Q:1996/3</c:v>
                  </c:pt>
                </c:lvl>
              </c:multiLvlStrCache>
            </c:multiLvlStrRef>
          </c:cat>
          <c:val>
            <c:numRef>
              <c:f>Kuviot!$D$114:$D$144</c:f>
              <c:numCache>
                <c:formatCode>General</c:formatCode>
                <c:ptCount val="31"/>
                <c:pt idx="0">
                  <c:v>96.39715291106846</c:v>
                </c:pt>
                <c:pt idx="1">
                  <c:v>97.982645553422898</c:v>
                </c:pt>
                <c:pt idx="2">
                  <c:v>98.740403071017269</c:v>
                </c:pt>
                <c:pt idx="3">
                  <c:v>100</c:v>
                </c:pt>
                <c:pt idx="4">
                  <c:v>99.814059500959686</c:v>
                </c:pt>
                <c:pt idx="5">
                  <c:v>99.416186820217533</c:v>
                </c:pt>
                <c:pt idx="6">
                  <c:v>99.544145873320531</c:v>
                </c:pt>
                <c:pt idx="7">
                  <c:v>97.178902751119637</c:v>
                </c:pt>
                <c:pt idx="8">
                  <c:v>90.475047984644917</c:v>
                </c:pt>
                <c:pt idx="9">
                  <c:v>90.37308061420346</c:v>
                </c:pt>
                <c:pt idx="10">
                  <c:v>91.402751119641721</c:v>
                </c:pt>
                <c:pt idx="11">
                  <c:v>90.960892514395397</c:v>
                </c:pt>
                <c:pt idx="12">
                  <c:v>91.286788227767119</c:v>
                </c:pt>
                <c:pt idx="13">
                  <c:v>93.799984005118361</c:v>
                </c:pt>
                <c:pt idx="14">
                  <c:v>93.600047984644917</c:v>
                </c:pt>
                <c:pt idx="15">
                  <c:v>95.39347408829174</c:v>
                </c:pt>
                <c:pt idx="16">
                  <c:v>95.755358285348692</c:v>
                </c:pt>
                <c:pt idx="17">
                  <c:v>95.803342930262318</c:v>
                </c:pt>
                <c:pt idx="18">
                  <c:v>96.101247600767749</c:v>
                </c:pt>
                <c:pt idx="19">
                  <c:v>96.037268074216257</c:v>
                </c:pt>
                <c:pt idx="20">
                  <c:v>96.153230966090845</c:v>
                </c:pt>
                <c:pt idx="21">
                  <c:v>94.667706333973129</c:v>
                </c:pt>
                <c:pt idx="22">
                  <c:v>94.027911068458096</c:v>
                </c:pt>
                <c:pt idx="23">
                  <c:v>93.25215930902111</c:v>
                </c:pt>
                <c:pt idx="24">
                  <c:v>93.278150991682665</c:v>
                </c:pt>
                <c:pt idx="25">
                  <c:v>93.27615163147793</c:v>
                </c:pt>
                <c:pt idx="26">
                  <c:v>93.608045425463857</c:v>
                </c:pt>
                <c:pt idx="27">
                  <c:v>93.380118362124122</c:v>
                </c:pt>
                <c:pt idx="28">
                  <c:v>93.05022392834293</c:v>
                </c:pt>
                <c:pt idx="29">
                  <c:v>93.414107485604603</c:v>
                </c:pt>
                <c:pt idx="30">
                  <c:v>93.570057581573892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21696"/>
        <c:axId val="90901888"/>
      </c:lineChart>
      <c:catAx>
        <c:axId val="139421696"/>
        <c:scaling>
          <c:orientation val="minMax"/>
        </c:scaling>
        <c:delete val="0"/>
        <c:axPos val="b"/>
        <c:majorGridlines/>
        <c:minorGridlines/>
        <c:majorTickMark val="in"/>
        <c:minorTickMark val="none"/>
        <c:tickLblPos val="nextTo"/>
        <c:crossAx val="90901888"/>
        <c:crosses val="autoZero"/>
        <c:auto val="1"/>
        <c:lblAlgn val="ctr"/>
        <c:lblOffset val="100"/>
        <c:tickLblSkip val="4"/>
        <c:tickMarkSkip val="4"/>
        <c:noMultiLvlLbl val="1"/>
      </c:catAx>
      <c:valAx>
        <c:axId val="90901888"/>
        <c:scaling>
          <c:orientation val="minMax"/>
          <c:max val="105"/>
          <c:min val="80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139421696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2585968296989582"/>
          <c:y val="0.14708881886906328"/>
          <c:w val="0.45091213746649622"/>
          <c:h val="4.925545132653395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fi-FI" sz="1600"/>
              <a:t>Suhdannekorjatun nettoluotonannon muutos</a:t>
            </a:r>
            <a:r>
              <a:rPr lang="fi-FI" sz="1600" baseline="0"/>
              <a:t> 2009-2014</a:t>
            </a:r>
            <a:endParaRPr lang="fi-FI" sz="1600"/>
          </a:p>
        </c:rich>
      </c:tx>
      <c:layout>
        <c:manualLayout>
          <c:xMode val="edge"/>
          <c:yMode val="edge"/>
          <c:x val="0.1727326319054972"/>
          <c:y val="3.040878869483985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431122766773629"/>
          <c:y val="3.1280958301264976E-2"/>
          <c:w val="0.70771669620929845"/>
          <c:h val="0.785792729856136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AmecoCurrent!$B$74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AmecoCurrent!$A$75:$A$102</c:f>
              <c:strCache>
                <c:ptCount val="28"/>
                <c:pt idx="0">
                  <c:v>Estonia </c:v>
                </c:pt>
                <c:pt idx="1">
                  <c:v>Bulgaria </c:v>
                </c:pt>
                <c:pt idx="2">
                  <c:v>Finland </c:v>
                </c:pt>
                <c:pt idx="3">
                  <c:v>Sweden </c:v>
                </c:pt>
                <c:pt idx="4">
                  <c:v>Luxembourg </c:v>
                </c:pt>
                <c:pt idx="5">
                  <c:v>Denmark </c:v>
                </c:pt>
                <c:pt idx="6">
                  <c:v>Belgium </c:v>
                </c:pt>
                <c:pt idx="7">
                  <c:v>United Kingdom </c:v>
                </c:pt>
                <c:pt idx="8">
                  <c:v>Austria </c:v>
                </c:pt>
                <c:pt idx="9">
                  <c:v>Netherlands </c:v>
                </c:pt>
                <c:pt idx="10">
                  <c:v>France </c:v>
                </c:pt>
                <c:pt idx="11">
                  <c:v>Portugal </c:v>
                </c:pt>
                <c:pt idx="12">
                  <c:v>Croatia</c:v>
                </c:pt>
                <c:pt idx="13">
                  <c:v>Germany </c:v>
                </c:pt>
                <c:pt idx="14">
                  <c:v>Cyprus </c:v>
                </c:pt>
                <c:pt idx="15">
                  <c:v>Slovenia </c:v>
                </c:pt>
                <c:pt idx="16">
                  <c:v>Hungary </c:v>
                </c:pt>
                <c:pt idx="17">
                  <c:v>Italy </c:v>
                </c:pt>
                <c:pt idx="18">
                  <c:v>Spain </c:v>
                </c:pt>
                <c:pt idx="19">
                  <c:v>Malta </c:v>
                </c:pt>
                <c:pt idx="20">
                  <c:v>Czech Republic </c:v>
                </c:pt>
                <c:pt idx="21">
                  <c:v>Slovakia </c:v>
                </c:pt>
                <c:pt idx="22">
                  <c:v>Latvia </c:v>
                </c:pt>
                <c:pt idx="23">
                  <c:v>Ireland </c:v>
                </c:pt>
                <c:pt idx="24">
                  <c:v>Lithuania </c:v>
                </c:pt>
                <c:pt idx="25">
                  <c:v>Poland </c:v>
                </c:pt>
                <c:pt idx="26">
                  <c:v>Romania </c:v>
                </c:pt>
                <c:pt idx="27">
                  <c:v>Greece </c:v>
                </c:pt>
              </c:strCache>
            </c:strRef>
          </c:cat>
          <c:val>
            <c:numRef>
              <c:f>AmecoCurrent!$B$75:$B$102</c:f>
              <c:numCache>
                <c:formatCode>General</c:formatCode>
                <c:ptCount val="28"/>
                <c:pt idx="1">
                  <c:v>-3.6099000000000001</c:v>
                </c:pt>
                <c:pt idx="2">
                  <c:v>-1.5914000000000001</c:v>
                </c:pt>
                <c:pt idx="3">
                  <c:v>1.0669999999999999</c:v>
                </c:pt>
                <c:pt idx="4">
                  <c:v>-0.65640000000000032</c:v>
                </c:pt>
                <c:pt idx="5">
                  <c:v>-2.3866999999999998</c:v>
                </c:pt>
                <c:pt idx="6">
                  <c:v>-2.1101000000000001</c:v>
                </c:pt>
                <c:pt idx="7">
                  <c:v>-2.8108000000000004</c:v>
                </c:pt>
                <c:pt idx="8">
                  <c:v>-1.0211000000000001</c:v>
                </c:pt>
                <c:pt idx="9">
                  <c:v>-2.7229999999999999</c:v>
                </c:pt>
                <c:pt idx="10">
                  <c:v>-1.6355000000000004</c:v>
                </c:pt>
                <c:pt idx="11">
                  <c:v>-4.3029999999999999</c:v>
                </c:pt>
                <c:pt idx="12">
                  <c:v>0.32589999999999986</c:v>
                </c:pt>
                <c:pt idx="13">
                  <c:v>0.44700000000000006</c:v>
                </c:pt>
                <c:pt idx="14">
                  <c:v>-4.2938000000000001</c:v>
                </c:pt>
                <c:pt idx="15">
                  <c:v>0.45650000000000013</c:v>
                </c:pt>
                <c:pt idx="16">
                  <c:v>2.4981999999999998</c:v>
                </c:pt>
                <c:pt idx="17">
                  <c:v>0.2179000000000002</c:v>
                </c:pt>
                <c:pt idx="18">
                  <c:v>-4.0098000000000011</c:v>
                </c:pt>
                <c:pt idx="19">
                  <c:v>2.8574999999999995</c:v>
                </c:pt>
                <c:pt idx="20">
                  <c:v>-0.6875</c:v>
                </c:pt>
                <c:pt idx="21">
                  <c:v>-1.8513999999999999</c:v>
                </c:pt>
                <c:pt idx="22">
                  <c:v>0.56630000000000003</c:v>
                </c:pt>
                <c:pt idx="23">
                  <c:v>-3.9221000000000004</c:v>
                </c:pt>
                <c:pt idx="24">
                  <c:v>0.74350000000000005</c:v>
                </c:pt>
                <c:pt idx="26">
                  <c:v>-0.37359999999999971</c:v>
                </c:pt>
                <c:pt idx="27">
                  <c:v>-3.4614000000000011</c:v>
                </c:pt>
              </c:numCache>
            </c:numRef>
          </c:val>
        </c:ser>
        <c:ser>
          <c:idx val="1"/>
          <c:order val="1"/>
          <c:tx>
            <c:strRef>
              <c:f>AmecoCurrent!$C$74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AmecoCurrent!$A$75:$A$102</c:f>
              <c:strCache>
                <c:ptCount val="28"/>
                <c:pt idx="0">
                  <c:v>Estonia </c:v>
                </c:pt>
                <c:pt idx="1">
                  <c:v>Bulgaria </c:v>
                </c:pt>
                <c:pt idx="2">
                  <c:v>Finland </c:v>
                </c:pt>
                <c:pt idx="3">
                  <c:v>Sweden </c:v>
                </c:pt>
                <c:pt idx="4">
                  <c:v>Luxembourg </c:v>
                </c:pt>
                <c:pt idx="5">
                  <c:v>Denmark </c:v>
                </c:pt>
                <c:pt idx="6">
                  <c:v>Belgium </c:v>
                </c:pt>
                <c:pt idx="7">
                  <c:v>United Kingdom </c:v>
                </c:pt>
                <c:pt idx="8">
                  <c:v>Austria </c:v>
                </c:pt>
                <c:pt idx="9">
                  <c:v>Netherlands </c:v>
                </c:pt>
                <c:pt idx="10">
                  <c:v>France </c:v>
                </c:pt>
                <c:pt idx="11">
                  <c:v>Portugal </c:v>
                </c:pt>
                <c:pt idx="12">
                  <c:v>Croatia</c:v>
                </c:pt>
                <c:pt idx="13">
                  <c:v>Germany </c:v>
                </c:pt>
                <c:pt idx="14">
                  <c:v>Cyprus </c:v>
                </c:pt>
                <c:pt idx="15">
                  <c:v>Slovenia </c:v>
                </c:pt>
                <c:pt idx="16">
                  <c:v>Hungary </c:v>
                </c:pt>
                <c:pt idx="17">
                  <c:v>Italy </c:v>
                </c:pt>
                <c:pt idx="18">
                  <c:v>Spain </c:v>
                </c:pt>
                <c:pt idx="19">
                  <c:v>Malta </c:v>
                </c:pt>
                <c:pt idx="20">
                  <c:v>Czech Republic </c:v>
                </c:pt>
                <c:pt idx="21">
                  <c:v>Slovakia </c:v>
                </c:pt>
                <c:pt idx="22">
                  <c:v>Latvia </c:v>
                </c:pt>
                <c:pt idx="23">
                  <c:v>Ireland </c:v>
                </c:pt>
                <c:pt idx="24">
                  <c:v>Lithuania </c:v>
                </c:pt>
                <c:pt idx="25">
                  <c:v>Poland </c:v>
                </c:pt>
                <c:pt idx="26">
                  <c:v>Romania </c:v>
                </c:pt>
                <c:pt idx="27">
                  <c:v>Greece </c:v>
                </c:pt>
              </c:strCache>
            </c:strRef>
          </c:cat>
          <c:val>
            <c:numRef>
              <c:f>AmecoCurrent!$C$75:$C$102</c:f>
              <c:numCache>
                <c:formatCode>General</c:formatCode>
                <c:ptCount val="28"/>
                <c:pt idx="1">
                  <c:v>0.84750000000000014</c:v>
                </c:pt>
                <c:pt idx="2">
                  <c:v>-1.5829</c:v>
                </c:pt>
                <c:pt idx="3">
                  <c:v>-1.782</c:v>
                </c:pt>
                <c:pt idx="4">
                  <c:v>-1.7635999999999998</c:v>
                </c:pt>
                <c:pt idx="5">
                  <c:v>-0.57850000000000001</c:v>
                </c:pt>
                <c:pt idx="6">
                  <c:v>0.70210000000000017</c:v>
                </c:pt>
                <c:pt idx="7">
                  <c:v>0.57460000000000022</c:v>
                </c:pt>
                <c:pt idx="8">
                  <c:v>0.31110000000000015</c:v>
                </c:pt>
                <c:pt idx="9">
                  <c:v>0.18169999999999975</c:v>
                </c:pt>
                <c:pt idx="10">
                  <c:v>-0.1476999999999995</c:v>
                </c:pt>
                <c:pt idx="11">
                  <c:v>-2.0572999999999997</c:v>
                </c:pt>
                <c:pt idx="12">
                  <c:v>0.14010000000000034</c:v>
                </c:pt>
                <c:pt idx="13">
                  <c:v>-2.7633999999999999</c:v>
                </c:pt>
                <c:pt idx="14">
                  <c:v>0.86859999999999982</c:v>
                </c:pt>
                <c:pt idx="15">
                  <c:v>0.12779999999999969</c:v>
                </c:pt>
                <c:pt idx="16">
                  <c:v>-0.3548</c:v>
                </c:pt>
                <c:pt idx="17">
                  <c:v>-2.1500000000000075E-2</c:v>
                </c:pt>
                <c:pt idx="18">
                  <c:v>2.1132000000000009</c:v>
                </c:pt>
                <c:pt idx="19">
                  <c:v>-0.44259999999999966</c:v>
                </c:pt>
                <c:pt idx="20">
                  <c:v>0.82790000000000008</c:v>
                </c:pt>
                <c:pt idx="21">
                  <c:v>1.4499999999999957E-2</c:v>
                </c:pt>
                <c:pt idx="22">
                  <c:v>0.95960000000000001</c:v>
                </c:pt>
                <c:pt idx="23">
                  <c:v>-18.75</c:v>
                </c:pt>
                <c:pt idx="24">
                  <c:v>1.7723999999999998</c:v>
                </c:pt>
                <c:pt idx="26">
                  <c:v>2.8407999999999989</c:v>
                </c:pt>
                <c:pt idx="27">
                  <c:v>5.9479000000000006</c:v>
                </c:pt>
              </c:numCache>
            </c:numRef>
          </c:val>
        </c:ser>
        <c:ser>
          <c:idx val="2"/>
          <c:order val="2"/>
          <c:tx>
            <c:strRef>
              <c:f>AmecoCurrent!$D$74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AmecoCurrent!$A$75:$A$102</c:f>
              <c:strCache>
                <c:ptCount val="28"/>
                <c:pt idx="0">
                  <c:v>Estonia </c:v>
                </c:pt>
                <c:pt idx="1">
                  <c:v>Bulgaria </c:v>
                </c:pt>
                <c:pt idx="2">
                  <c:v>Finland </c:v>
                </c:pt>
                <c:pt idx="3">
                  <c:v>Sweden </c:v>
                </c:pt>
                <c:pt idx="4">
                  <c:v>Luxembourg </c:v>
                </c:pt>
                <c:pt idx="5">
                  <c:v>Denmark </c:v>
                </c:pt>
                <c:pt idx="6">
                  <c:v>Belgium </c:v>
                </c:pt>
                <c:pt idx="7">
                  <c:v>United Kingdom </c:v>
                </c:pt>
                <c:pt idx="8">
                  <c:v>Austria </c:v>
                </c:pt>
                <c:pt idx="9">
                  <c:v>Netherlands </c:v>
                </c:pt>
                <c:pt idx="10">
                  <c:v>France </c:v>
                </c:pt>
                <c:pt idx="11">
                  <c:v>Portugal </c:v>
                </c:pt>
                <c:pt idx="12">
                  <c:v>Croatia</c:v>
                </c:pt>
                <c:pt idx="13">
                  <c:v>Germany </c:v>
                </c:pt>
                <c:pt idx="14">
                  <c:v>Cyprus </c:v>
                </c:pt>
                <c:pt idx="15">
                  <c:v>Slovenia </c:v>
                </c:pt>
                <c:pt idx="16">
                  <c:v>Hungary </c:v>
                </c:pt>
                <c:pt idx="17">
                  <c:v>Italy </c:v>
                </c:pt>
                <c:pt idx="18">
                  <c:v>Spain </c:v>
                </c:pt>
                <c:pt idx="19">
                  <c:v>Malta </c:v>
                </c:pt>
                <c:pt idx="20">
                  <c:v>Czech Republic </c:v>
                </c:pt>
                <c:pt idx="21">
                  <c:v>Slovakia </c:v>
                </c:pt>
                <c:pt idx="22">
                  <c:v>Latvia </c:v>
                </c:pt>
                <c:pt idx="23">
                  <c:v>Ireland </c:v>
                </c:pt>
                <c:pt idx="24">
                  <c:v>Lithuania </c:v>
                </c:pt>
                <c:pt idx="25">
                  <c:v>Poland </c:v>
                </c:pt>
                <c:pt idx="26">
                  <c:v>Romania </c:v>
                </c:pt>
                <c:pt idx="27">
                  <c:v>Greece </c:v>
                </c:pt>
              </c:strCache>
            </c:strRef>
          </c:cat>
          <c:val>
            <c:numRef>
              <c:f>AmecoCurrent!$D$75:$D$102</c:f>
              <c:numCache>
                <c:formatCode>General</c:formatCode>
                <c:ptCount val="28"/>
                <c:pt idx="0">
                  <c:v>-1.9847000000000001</c:v>
                </c:pt>
                <c:pt idx="1">
                  <c:v>0.68999999999999972</c:v>
                </c:pt>
                <c:pt idx="2">
                  <c:v>0.27700000000000002</c:v>
                </c:pt>
                <c:pt idx="3">
                  <c:v>-0.7672000000000001</c:v>
                </c:pt>
                <c:pt idx="4">
                  <c:v>0.60939999999999994</c:v>
                </c:pt>
                <c:pt idx="5">
                  <c:v>0.14459999999999995</c:v>
                </c:pt>
                <c:pt idx="6">
                  <c:v>-0.15910000000000002</c:v>
                </c:pt>
                <c:pt idx="7">
                  <c:v>1.6280000000000001</c:v>
                </c:pt>
                <c:pt idx="8">
                  <c:v>0.60490000000000022</c:v>
                </c:pt>
                <c:pt idx="9">
                  <c:v>0.13980000000000015</c:v>
                </c:pt>
                <c:pt idx="10">
                  <c:v>1.1288</c:v>
                </c:pt>
                <c:pt idx="11">
                  <c:v>4.6576999999999993</c:v>
                </c:pt>
                <c:pt idx="12">
                  <c:v>-1.7233999999999998</c:v>
                </c:pt>
                <c:pt idx="13">
                  <c:v>1.8599000000000001</c:v>
                </c:pt>
                <c:pt idx="14">
                  <c:v>-0.67509999999999959</c:v>
                </c:pt>
                <c:pt idx="15">
                  <c:v>-0.87769999999999992</c:v>
                </c:pt>
                <c:pt idx="16">
                  <c:v>-1.8094000000000001</c:v>
                </c:pt>
                <c:pt idx="17">
                  <c:v>0.40910000000000002</c:v>
                </c:pt>
                <c:pt idx="18">
                  <c:v>0.52099999999999991</c:v>
                </c:pt>
                <c:pt idx="19">
                  <c:v>0.45029999999999992</c:v>
                </c:pt>
                <c:pt idx="20">
                  <c:v>1.3681999999999999</c:v>
                </c:pt>
                <c:pt idx="21">
                  <c:v>3.7754999999999996</c:v>
                </c:pt>
                <c:pt idx="22">
                  <c:v>2.82</c:v>
                </c:pt>
                <c:pt idx="23">
                  <c:v>18.28</c:v>
                </c:pt>
                <c:pt idx="24">
                  <c:v>-4.0786999999999995</c:v>
                </c:pt>
                <c:pt idx="25">
                  <c:v>2.4390000000000001</c:v>
                </c:pt>
                <c:pt idx="26">
                  <c:v>1.2647000000000004</c:v>
                </c:pt>
                <c:pt idx="27">
                  <c:v>3.8817000000000004</c:v>
                </c:pt>
              </c:numCache>
            </c:numRef>
          </c:val>
        </c:ser>
        <c:ser>
          <c:idx val="3"/>
          <c:order val="3"/>
          <c:tx>
            <c:strRef>
              <c:f>AmecoCurrent!$E$74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AmecoCurrent!$A$75:$A$102</c:f>
              <c:strCache>
                <c:ptCount val="28"/>
                <c:pt idx="0">
                  <c:v>Estonia </c:v>
                </c:pt>
                <c:pt idx="1">
                  <c:v>Bulgaria </c:v>
                </c:pt>
                <c:pt idx="2">
                  <c:v>Finland </c:v>
                </c:pt>
                <c:pt idx="3">
                  <c:v>Sweden </c:v>
                </c:pt>
                <c:pt idx="4">
                  <c:v>Luxembourg </c:v>
                </c:pt>
                <c:pt idx="5">
                  <c:v>Denmark </c:v>
                </c:pt>
                <c:pt idx="6">
                  <c:v>Belgium </c:v>
                </c:pt>
                <c:pt idx="7">
                  <c:v>United Kingdom </c:v>
                </c:pt>
                <c:pt idx="8">
                  <c:v>Austria </c:v>
                </c:pt>
                <c:pt idx="9">
                  <c:v>Netherlands </c:v>
                </c:pt>
                <c:pt idx="10">
                  <c:v>France </c:v>
                </c:pt>
                <c:pt idx="11">
                  <c:v>Portugal </c:v>
                </c:pt>
                <c:pt idx="12">
                  <c:v>Croatia</c:v>
                </c:pt>
                <c:pt idx="13">
                  <c:v>Germany </c:v>
                </c:pt>
                <c:pt idx="14">
                  <c:v>Cyprus </c:v>
                </c:pt>
                <c:pt idx="15">
                  <c:v>Slovenia </c:v>
                </c:pt>
                <c:pt idx="16">
                  <c:v>Hungary </c:v>
                </c:pt>
                <c:pt idx="17">
                  <c:v>Italy </c:v>
                </c:pt>
                <c:pt idx="18">
                  <c:v>Spain </c:v>
                </c:pt>
                <c:pt idx="19">
                  <c:v>Malta </c:v>
                </c:pt>
                <c:pt idx="20">
                  <c:v>Czech Republic </c:v>
                </c:pt>
                <c:pt idx="21">
                  <c:v>Slovakia </c:v>
                </c:pt>
                <c:pt idx="22">
                  <c:v>Latvia </c:v>
                </c:pt>
                <c:pt idx="23">
                  <c:v>Ireland </c:v>
                </c:pt>
                <c:pt idx="24">
                  <c:v>Lithuania </c:v>
                </c:pt>
                <c:pt idx="25">
                  <c:v>Poland </c:v>
                </c:pt>
                <c:pt idx="26">
                  <c:v>Romania </c:v>
                </c:pt>
                <c:pt idx="27">
                  <c:v>Greece </c:v>
                </c:pt>
              </c:strCache>
            </c:strRef>
          </c:cat>
          <c:val>
            <c:numRef>
              <c:f>AmecoCurrent!$E$75:$E$102</c:f>
              <c:numCache>
                <c:formatCode>General</c:formatCode>
                <c:ptCount val="28"/>
                <c:pt idx="0">
                  <c:v>-2.6274999999999999</c:v>
                </c:pt>
                <c:pt idx="1">
                  <c:v>1.5005000000000002</c:v>
                </c:pt>
                <c:pt idx="2">
                  <c:v>-0.25779999999999992</c:v>
                </c:pt>
                <c:pt idx="3">
                  <c:v>7.2599999999999998E-2</c:v>
                </c:pt>
                <c:pt idx="4">
                  <c:v>0.75259999999999994</c:v>
                </c:pt>
                <c:pt idx="5">
                  <c:v>-1.1052</c:v>
                </c:pt>
                <c:pt idx="6">
                  <c:v>0.2923</c:v>
                </c:pt>
                <c:pt idx="7">
                  <c:v>-0.64780000000000015</c:v>
                </c:pt>
                <c:pt idx="8">
                  <c:v>0.41909999999999981</c:v>
                </c:pt>
                <c:pt idx="9">
                  <c:v>1.5661999999999998</c:v>
                </c:pt>
                <c:pt idx="10">
                  <c:v>0.63129999999999953</c:v>
                </c:pt>
                <c:pt idx="11">
                  <c:v>3.1641000000000004</c:v>
                </c:pt>
                <c:pt idx="12">
                  <c:v>2.6542999999999992</c:v>
                </c:pt>
                <c:pt idx="13">
                  <c:v>1.3794</c:v>
                </c:pt>
                <c:pt idx="14">
                  <c:v>0.80049999999999955</c:v>
                </c:pt>
                <c:pt idx="15">
                  <c:v>3.5879000000000003</c:v>
                </c:pt>
                <c:pt idx="16">
                  <c:v>3.8603999999999998</c:v>
                </c:pt>
                <c:pt idx="17">
                  <c:v>1.1105999999999998</c:v>
                </c:pt>
                <c:pt idx="18">
                  <c:v>-5.6799999999999962E-2</c:v>
                </c:pt>
                <c:pt idx="19">
                  <c:v>-0.93330000000000002</c:v>
                </c:pt>
                <c:pt idx="20">
                  <c:v>-0.55390000000000006</c:v>
                </c:pt>
                <c:pt idx="21">
                  <c:v>0.36980000000000013</c:v>
                </c:pt>
                <c:pt idx="22">
                  <c:v>1.0188000000000001</c:v>
                </c:pt>
                <c:pt idx="23">
                  <c:v>4.8671999999999995</c:v>
                </c:pt>
                <c:pt idx="24">
                  <c:v>4.7239000000000004</c:v>
                </c:pt>
                <c:pt idx="25">
                  <c:v>2.0356000000000001</c:v>
                </c:pt>
                <c:pt idx="26">
                  <c:v>2.7568999999999999</c:v>
                </c:pt>
                <c:pt idx="27">
                  <c:v>3.0875999999999997</c:v>
                </c:pt>
              </c:numCache>
            </c:numRef>
          </c:val>
        </c:ser>
        <c:ser>
          <c:idx val="4"/>
          <c:order val="4"/>
          <c:tx>
            <c:strRef>
              <c:f>AmecoCurrent!$F$74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AmecoCurrent!$A$75:$A$102</c:f>
              <c:strCache>
                <c:ptCount val="28"/>
                <c:pt idx="0">
                  <c:v>Estonia </c:v>
                </c:pt>
                <c:pt idx="1">
                  <c:v>Bulgaria </c:v>
                </c:pt>
                <c:pt idx="2">
                  <c:v>Finland </c:v>
                </c:pt>
                <c:pt idx="3">
                  <c:v>Sweden </c:v>
                </c:pt>
                <c:pt idx="4">
                  <c:v>Luxembourg </c:v>
                </c:pt>
                <c:pt idx="5">
                  <c:v>Denmark </c:v>
                </c:pt>
                <c:pt idx="6">
                  <c:v>Belgium </c:v>
                </c:pt>
                <c:pt idx="7">
                  <c:v>United Kingdom </c:v>
                </c:pt>
                <c:pt idx="8">
                  <c:v>Austria </c:v>
                </c:pt>
                <c:pt idx="9">
                  <c:v>Netherlands </c:v>
                </c:pt>
                <c:pt idx="10">
                  <c:v>France </c:v>
                </c:pt>
                <c:pt idx="11">
                  <c:v>Portugal </c:v>
                </c:pt>
                <c:pt idx="12">
                  <c:v>Croatia</c:v>
                </c:pt>
                <c:pt idx="13">
                  <c:v>Germany </c:v>
                </c:pt>
                <c:pt idx="14">
                  <c:v>Cyprus </c:v>
                </c:pt>
                <c:pt idx="15">
                  <c:v>Slovenia </c:v>
                </c:pt>
                <c:pt idx="16">
                  <c:v>Hungary </c:v>
                </c:pt>
                <c:pt idx="17">
                  <c:v>Italy </c:v>
                </c:pt>
                <c:pt idx="18">
                  <c:v>Spain </c:v>
                </c:pt>
                <c:pt idx="19">
                  <c:v>Malta </c:v>
                </c:pt>
                <c:pt idx="20">
                  <c:v>Czech Republic </c:v>
                </c:pt>
                <c:pt idx="21">
                  <c:v>Slovakia </c:v>
                </c:pt>
                <c:pt idx="22">
                  <c:v>Latvia </c:v>
                </c:pt>
                <c:pt idx="23">
                  <c:v>Ireland </c:v>
                </c:pt>
                <c:pt idx="24">
                  <c:v>Lithuania </c:v>
                </c:pt>
                <c:pt idx="25">
                  <c:v>Poland </c:v>
                </c:pt>
                <c:pt idx="26">
                  <c:v>Romania </c:v>
                </c:pt>
                <c:pt idx="27">
                  <c:v>Greece </c:v>
                </c:pt>
              </c:strCache>
            </c:strRef>
          </c:cat>
          <c:val>
            <c:numRef>
              <c:f>AmecoCurrent!$F$75:$F$102</c:f>
              <c:numCache>
                <c:formatCode>General</c:formatCode>
                <c:ptCount val="28"/>
                <c:pt idx="0">
                  <c:v>2.6599999999999957E-2</c:v>
                </c:pt>
                <c:pt idx="1">
                  <c:v>-0.83050000000000002</c:v>
                </c:pt>
                <c:pt idx="2">
                  <c:v>0.3264999999999999</c:v>
                </c:pt>
                <c:pt idx="3">
                  <c:v>-0.29620000000000002</c:v>
                </c:pt>
                <c:pt idx="4">
                  <c:v>0.48119999999999985</c:v>
                </c:pt>
                <c:pt idx="5">
                  <c:v>3.399</c:v>
                </c:pt>
                <c:pt idx="6">
                  <c:v>1.4470999999999998</c:v>
                </c:pt>
                <c:pt idx="7">
                  <c:v>2.0945</c:v>
                </c:pt>
                <c:pt idx="8">
                  <c:v>1.204</c:v>
                </c:pt>
                <c:pt idx="9">
                  <c:v>2.23</c:v>
                </c:pt>
                <c:pt idx="10">
                  <c:v>1.1510000000000002</c:v>
                </c:pt>
                <c:pt idx="11">
                  <c:v>0.78299999999999992</c:v>
                </c:pt>
                <c:pt idx="12">
                  <c:v>0.6554000000000002</c:v>
                </c:pt>
                <c:pt idx="13">
                  <c:v>0.64860000000000007</c:v>
                </c:pt>
                <c:pt idx="14">
                  <c:v>2.8295000000000003</c:v>
                </c:pt>
                <c:pt idx="15">
                  <c:v>-10.432700000000001</c:v>
                </c:pt>
                <c:pt idx="16">
                  <c:v>-0.59419999999999995</c:v>
                </c:pt>
                <c:pt idx="17">
                  <c:v>0.96470000000000011</c:v>
                </c:pt>
                <c:pt idx="18">
                  <c:v>3.7978999999999998</c:v>
                </c:pt>
                <c:pt idx="19">
                  <c:v>0.91199999999999992</c:v>
                </c:pt>
                <c:pt idx="20">
                  <c:v>3.2033999999999998</c:v>
                </c:pt>
                <c:pt idx="21">
                  <c:v>1.9455</c:v>
                </c:pt>
                <c:pt idx="22">
                  <c:v>-0.97610000000000008</c:v>
                </c:pt>
                <c:pt idx="23">
                  <c:v>2.7341999999999995</c:v>
                </c:pt>
                <c:pt idx="24">
                  <c:v>0.13690000000000024</c:v>
                </c:pt>
                <c:pt idx="25">
                  <c:v>0.41000000000000014</c:v>
                </c:pt>
                <c:pt idx="26">
                  <c:v>0.22199999999999998</c:v>
                </c:pt>
                <c:pt idx="27">
                  <c:v>-3.5076999999999994</c:v>
                </c:pt>
              </c:numCache>
            </c:numRef>
          </c:val>
        </c:ser>
        <c:ser>
          <c:idx val="5"/>
          <c:order val="5"/>
          <c:tx>
            <c:strRef>
              <c:f>AmecoCurrent!$G$74</c:f>
              <c:strCache>
                <c:ptCount val="1"/>
                <c:pt idx="0">
                  <c:v>2014*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AmecoCurrent!$A$75:$A$102</c:f>
              <c:strCache>
                <c:ptCount val="28"/>
                <c:pt idx="0">
                  <c:v>Estonia </c:v>
                </c:pt>
                <c:pt idx="1">
                  <c:v>Bulgaria </c:v>
                </c:pt>
                <c:pt idx="2">
                  <c:v>Finland </c:v>
                </c:pt>
                <c:pt idx="3">
                  <c:v>Sweden </c:v>
                </c:pt>
                <c:pt idx="4">
                  <c:v>Luxembourg </c:v>
                </c:pt>
                <c:pt idx="5">
                  <c:v>Denmark </c:v>
                </c:pt>
                <c:pt idx="6">
                  <c:v>Belgium </c:v>
                </c:pt>
                <c:pt idx="7">
                  <c:v>United Kingdom </c:v>
                </c:pt>
                <c:pt idx="8">
                  <c:v>Austria </c:v>
                </c:pt>
                <c:pt idx="9">
                  <c:v>Netherlands </c:v>
                </c:pt>
                <c:pt idx="10">
                  <c:v>France </c:v>
                </c:pt>
                <c:pt idx="11">
                  <c:v>Portugal </c:v>
                </c:pt>
                <c:pt idx="12">
                  <c:v>Croatia</c:v>
                </c:pt>
                <c:pt idx="13">
                  <c:v>Germany </c:v>
                </c:pt>
                <c:pt idx="14">
                  <c:v>Cyprus </c:v>
                </c:pt>
                <c:pt idx="15">
                  <c:v>Slovenia </c:v>
                </c:pt>
                <c:pt idx="16">
                  <c:v>Hungary </c:v>
                </c:pt>
                <c:pt idx="17">
                  <c:v>Italy </c:v>
                </c:pt>
                <c:pt idx="18">
                  <c:v>Spain </c:v>
                </c:pt>
                <c:pt idx="19">
                  <c:v>Malta </c:v>
                </c:pt>
                <c:pt idx="20">
                  <c:v>Czech Republic </c:v>
                </c:pt>
                <c:pt idx="21">
                  <c:v>Slovakia </c:v>
                </c:pt>
                <c:pt idx="22">
                  <c:v>Latvia </c:v>
                </c:pt>
                <c:pt idx="23">
                  <c:v>Ireland </c:v>
                </c:pt>
                <c:pt idx="24">
                  <c:v>Lithuania </c:v>
                </c:pt>
                <c:pt idx="25">
                  <c:v>Poland </c:v>
                </c:pt>
                <c:pt idx="26">
                  <c:v>Romania </c:v>
                </c:pt>
                <c:pt idx="27">
                  <c:v>Greece </c:v>
                </c:pt>
              </c:strCache>
            </c:strRef>
          </c:cat>
          <c:val>
            <c:numRef>
              <c:f>AmecoCurrent!$G$75:$G$102</c:f>
              <c:numCache>
                <c:formatCode>General</c:formatCode>
                <c:ptCount val="28"/>
                <c:pt idx="0">
                  <c:v>0.26689999999999992</c:v>
                </c:pt>
                <c:pt idx="1">
                  <c:v>-2.2692999999999999</c:v>
                </c:pt>
                <c:pt idx="2">
                  <c:v>-0.29759999999999998</c:v>
                </c:pt>
                <c:pt idx="3">
                  <c:v>-1.2002999999999999</c:v>
                </c:pt>
                <c:pt idx="4">
                  <c:v>-0.91659999999999986</c:v>
                </c:pt>
                <c:pt idx="5">
                  <c:v>-0.38980000000000015</c:v>
                </c:pt>
                <c:pt idx="6">
                  <c:v>-0.16759999999999975</c:v>
                </c:pt>
                <c:pt idx="7">
                  <c:v>-0.57739999999999991</c:v>
                </c:pt>
                <c:pt idx="8">
                  <c:v>-1.2093999999999998</c:v>
                </c:pt>
                <c:pt idx="9">
                  <c:v>-0.5363</c:v>
                </c:pt>
                <c:pt idx="10">
                  <c:v>3.5400000000000098E-2</c:v>
                </c:pt>
                <c:pt idx="11">
                  <c:v>-0.8046000000000002</c:v>
                </c:pt>
                <c:pt idx="12">
                  <c:v>-0.26159999999999961</c:v>
                </c:pt>
                <c:pt idx="13">
                  <c:v>0.12690000000000001</c:v>
                </c:pt>
                <c:pt idx="14">
                  <c:v>2.4644999999999997</c:v>
                </c:pt>
                <c:pt idx="15">
                  <c:v>9.1701999999999995</c:v>
                </c:pt>
                <c:pt idx="16">
                  <c:v>-1.3572000000000002</c:v>
                </c:pt>
                <c:pt idx="17">
                  <c:v>-5.7000000000000051E-2</c:v>
                </c:pt>
                <c:pt idx="18">
                  <c:v>0.35210000000000008</c:v>
                </c:pt>
                <c:pt idx="19">
                  <c:v>7.1800000000000086E-2</c:v>
                </c:pt>
                <c:pt idx="20">
                  <c:v>-0.53390000000000004</c:v>
                </c:pt>
                <c:pt idx="21">
                  <c:v>-0.3246</c:v>
                </c:pt>
                <c:pt idx="22">
                  <c:v>-0.44419999999999993</c:v>
                </c:pt>
                <c:pt idx="23">
                  <c:v>0.80040000000000022</c:v>
                </c:pt>
                <c:pt idx="24">
                  <c:v>1.3773999999999997</c:v>
                </c:pt>
                <c:pt idx="25">
                  <c:v>0.54939999999999989</c:v>
                </c:pt>
                <c:pt idx="26">
                  <c:v>4.6700000000000186E-2</c:v>
                </c:pt>
                <c:pt idx="27">
                  <c:v>9.2007999999999992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9423232"/>
        <c:axId val="36496512"/>
      </c:barChart>
      <c:lineChart>
        <c:grouping val="standard"/>
        <c:varyColors val="0"/>
        <c:ser>
          <c:idx val="6"/>
          <c:order val="6"/>
          <c:tx>
            <c:strRef>
              <c:f>AmecoCurrent!$H$74</c:f>
              <c:strCache>
                <c:ptCount val="1"/>
                <c:pt idx="0">
                  <c:v>2008-2014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AmecoCurrent!$A$75:$A$102</c:f>
              <c:strCache>
                <c:ptCount val="28"/>
                <c:pt idx="0">
                  <c:v>Estonia </c:v>
                </c:pt>
                <c:pt idx="1">
                  <c:v>Bulgaria </c:v>
                </c:pt>
                <c:pt idx="2">
                  <c:v>Finland </c:v>
                </c:pt>
                <c:pt idx="3">
                  <c:v>Sweden </c:v>
                </c:pt>
                <c:pt idx="4">
                  <c:v>Luxembourg </c:v>
                </c:pt>
                <c:pt idx="5">
                  <c:v>Denmark </c:v>
                </c:pt>
                <c:pt idx="6">
                  <c:v>Belgium </c:v>
                </c:pt>
                <c:pt idx="7">
                  <c:v>United Kingdom </c:v>
                </c:pt>
                <c:pt idx="8">
                  <c:v>Austria </c:v>
                </c:pt>
                <c:pt idx="9">
                  <c:v>Netherlands </c:v>
                </c:pt>
                <c:pt idx="10">
                  <c:v>France </c:v>
                </c:pt>
                <c:pt idx="11">
                  <c:v>Portugal </c:v>
                </c:pt>
                <c:pt idx="12">
                  <c:v>Croatia</c:v>
                </c:pt>
                <c:pt idx="13">
                  <c:v>Germany </c:v>
                </c:pt>
                <c:pt idx="14">
                  <c:v>Cyprus </c:v>
                </c:pt>
                <c:pt idx="15">
                  <c:v>Slovenia </c:v>
                </c:pt>
                <c:pt idx="16">
                  <c:v>Hungary </c:v>
                </c:pt>
                <c:pt idx="17">
                  <c:v>Italy </c:v>
                </c:pt>
                <c:pt idx="18">
                  <c:v>Spain </c:v>
                </c:pt>
                <c:pt idx="19">
                  <c:v>Malta </c:v>
                </c:pt>
                <c:pt idx="20">
                  <c:v>Czech Republic </c:v>
                </c:pt>
                <c:pt idx="21">
                  <c:v>Slovakia </c:v>
                </c:pt>
                <c:pt idx="22">
                  <c:v>Latvia </c:v>
                </c:pt>
                <c:pt idx="23">
                  <c:v>Ireland </c:v>
                </c:pt>
                <c:pt idx="24">
                  <c:v>Lithuania </c:v>
                </c:pt>
                <c:pt idx="25">
                  <c:v>Poland </c:v>
                </c:pt>
                <c:pt idx="26">
                  <c:v>Romania </c:v>
                </c:pt>
                <c:pt idx="27">
                  <c:v>Greece </c:v>
                </c:pt>
              </c:strCache>
            </c:strRef>
          </c:cat>
          <c:val>
            <c:numRef>
              <c:f>AmecoCurrent!$H$75:$H$102</c:f>
              <c:numCache>
                <c:formatCode>General</c:formatCode>
                <c:ptCount val="28"/>
                <c:pt idx="0">
                  <c:v>-4.3186999999999998</c:v>
                </c:pt>
                <c:pt idx="1">
                  <c:v>-3.6717</c:v>
                </c:pt>
                <c:pt idx="2">
                  <c:v>-3.1261999999999999</c:v>
                </c:pt>
                <c:pt idx="3">
                  <c:v>-2.9060999999999999</c:v>
                </c:pt>
                <c:pt idx="4">
                  <c:v>-1.4934000000000003</c:v>
                </c:pt>
                <c:pt idx="5">
                  <c:v>-0.91660000000000008</c:v>
                </c:pt>
                <c:pt idx="6">
                  <c:v>4.7000000000001485E-3</c:v>
                </c:pt>
                <c:pt idx="7">
                  <c:v>0.26109999999999989</c:v>
                </c:pt>
                <c:pt idx="8">
                  <c:v>0.30860000000000021</c:v>
                </c:pt>
                <c:pt idx="9">
                  <c:v>0.85840000000000005</c:v>
                </c:pt>
                <c:pt idx="10">
                  <c:v>1.1633</c:v>
                </c:pt>
                <c:pt idx="11">
                  <c:v>1.4398999999999997</c:v>
                </c:pt>
                <c:pt idx="12">
                  <c:v>1.4648000000000003</c:v>
                </c:pt>
                <c:pt idx="13">
                  <c:v>1.6984000000000001</c:v>
                </c:pt>
                <c:pt idx="14">
                  <c:v>1.9942000000000002</c:v>
                </c:pt>
                <c:pt idx="15">
                  <c:v>2.032</c:v>
                </c:pt>
                <c:pt idx="16">
                  <c:v>2.2429999999999994</c:v>
                </c:pt>
                <c:pt idx="17">
                  <c:v>2.6238000000000001</c:v>
                </c:pt>
                <c:pt idx="18">
                  <c:v>2.7175999999999996</c:v>
                </c:pt>
                <c:pt idx="19">
                  <c:v>2.9156999999999997</c:v>
                </c:pt>
                <c:pt idx="20">
                  <c:v>3.6242000000000001</c:v>
                </c:pt>
                <c:pt idx="21">
                  <c:v>3.9292999999999996</c:v>
                </c:pt>
                <c:pt idx="22">
                  <c:v>3.9443999999999999</c:v>
                </c:pt>
                <c:pt idx="23">
                  <c:v>4.0097000000000005</c:v>
                </c:pt>
                <c:pt idx="24">
                  <c:v>4.6753999999999998</c:v>
                </c:pt>
                <c:pt idx="25">
                  <c:v>5.4340000000000002</c:v>
                </c:pt>
                <c:pt idx="26">
                  <c:v>6.7574999999999994</c:v>
                </c:pt>
                <c:pt idx="27">
                  <c:v>15.148899999999999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23232"/>
        <c:axId val="36496512"/>
      </c:lineChart>
      <c:catAx>
        <c:axId val="139423232"/>
        <c:scaling>
          <c:orientation val="minMax"/>
        </c:scaling>
        <c:delete val="0"/>
        <c:axPos val="b"/>
        <c:majorTickMark val="none"/>
        <c:minorTickMark val="none"/>
        <c:tickLblPos val="low"/>
        <c:crossAx val="36496512"/>
        <c:crosses val="autoZero"/>
        <c:auto val="1"/>
        <c:lblAlgn val="ctr"/>
        <c:lblOffset val="100"/>
        <c:noMultiLvlLbl val="0"/>
      </c:catAx>
      <c:valAx>
        <c:axId val="36496512"/>
        <c:scaling>
          <c:orientation val="minMax"/>
        </c:scaling>
        <c:delete val="0"/>
        <c:axPos val="l"/>
        <c:minorGridlines/>
        <c:numFmt formatCode="General" sourceLinked="1"/>
        <c:majorTickMark val="in"/>
        <c:minorTickMark val="none"/>
        <c:tickLblPos val="nextTo"/>
        <c:crossAx val="139423232"/>
        <c:crosses val="autoZero"/>
        <c:crossBetween val="between"/>
        <c:min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GDP growth </a:t>
            </a:r>
            <a:r>
              <a:rPr lang="en-US" sz="1600" baseline="0"/>
              <a:t>(%) and change in fiscal balances (pp of GDP)</a:t>
            </a:r>
            <a:endParaRPr lang="en-US" sz="1600"/>
          </a:p>
        </c:rich>
      </c:tx>
      <c:layout>
        <c:manualLayout>
          <c:xMode val="edge"/>
          <c:yMode val="edge"/>
          <c:x val="0.11921496909660485"/>
          <c:y val="3.55160808144648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0244348488696984E-2"/>
          <c:y val="0.14454392365068022"/>
          <c:w val="0.68355952445961743"/>
          <c:h val="0.68012945191975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kuviot!$A$12</c:f>
              <c:strCache>
                <c:ptCount val="1"/>
                <c:pt idx="0">
                  <c:v>Net lending (NL)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kuviot!$B$11:$J$11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2014*</c:v>
                </c:pt>
                <c:pt idx="7">
                  <c:v>2015*</c:v>
                </c:pt>
                <c:pt idx="8">
                  <c:v>2016*</c:v>
                </c:pt>
              </c:strCache>
            </c:strRef>
          </c:cat>
          <c:val>
            <c:numRef>
              <c:f>kuviot!$B$12:$J$12</c:f>
              <c:numCache>
                <c:formatCode>General</c:formatCode>
                <c:ptCount val="9"/>
                <c:pt idx="0">
                  <c:v>-0.95273270000000032</c:v>
                </c:pt>
                <c:pt idx="1">
                  <c:v>-6.7079630999999997</c:v>
                </c:pt>
                <c:pt idx="2">
                  <c:v>-8.9419700000000102E-2</c:v>
                </c:pt>
                <c:pt idx="3">
                  <c:v>1.6056623000000001</c:v>
                </c:pt>
                <c:pt idx="4">
                  <c:v>-1.0873925</c:v>
                </c:pt>
                <c:pt idx="5">
                  <c:v>-0.31500020000000006</c:v>
                </c:pt>
                <c:pt idx="6">
                  <c:v>-0.45688249999999986</c:v>
                </c:pt>
                <c:pt idx="7">
                  <c:v>0.24652569999999985</c:v>
                </c:pt>
                <c:pt idx="8">
                  <c:v>0.36072749999999987</c:v>
                </c:pt>
              </c:numCache>
            </c:numRef>
          </c:val>
        </c:ser>
        <c:ser>
          <c:idx val="1"/>
          <c:order val="1"/>
          <c:tx>
            <c:strRef>
              <c:f>kuviot!$A$13</c:f>
              <c:strCache>
                <c:ptCount val="1"/>
                <c:pt idx="0">
                  <c:v>Cyclically adjusted NL (EC)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kuviot!$B$11:$J$11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2014*</c:v>
                </c:pt>
                <c:pt idx="7">
                  <c:v>2015*</c:v>
                </c:pt>
                <c:pt idx="8">
                  <c:v>2016*</c:v>
                </c:pt>
              </c:strCache>
            </c:strRef>
          </c:cat>
          <c:val>
            <c:numRef>
              <c:f>kuviot!$B$13:$J$13</c:f>
              <c:numCache>
                <c:formatCode>General</c:formatCode>
                <c:ptCount val="9"/>
                <c:pt idx="0">
                  <c:v>-0.45900000000000007</c:v>
                </c:pt>
                <c:pt idx="1">
                  <c:v>-1.5914000000000001</c:v>
                </c:pt>
                <c:pt idx="2">
                  <c:v>-1.5829</c:v>
                </c:pt>
                <c:pt idx="3">
                  <c:v>0.27700000000000002</c:v>
                </c:pt>
                <c:pt idx="4">
                  <c:v>-0.25779999999999992</c:v>
                </c:pt>
                <c:pt idx="5">
                  <c:v>0.3264999999999999</c:v>
                </c:pt>
                <c:pt idx="6">
                  <c:v>-0.29759999999999998</c:v>
                </c:pt>
                <c:pt idx="7">
                  <c:v>-6.2999999999999723E-3</c:v>
                </c:pt>
                <c:pt idx="8">
                  <c:v>-0.21009999999999995</c:v>
                </c:pt>
              </c:numCache>
            </c:numRef>
          </c:val>
        </c:ser>
        <c:ser>
          <c:idx val="2"/>
          <c:order val="2"/>
          <c:tx>
            <c:strRef>
              <c:f>kuviot!$A$14</c:f>
              <c:strCache>
                <c:ptCount val="1"/>
                <c:pt idx="0">
                  <c:v>Cyclically adjusted NL (OECD)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kuviot!$B$11:$J$11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2014*</c:v>
                </c:pt>
                <c:pt idx="7">
                  <c:v>2015*</c:v>
                </c:pt>
                <c:pt idx="8">
                  <c:v>2016*</c:v>
                </c:pt>
              </c:strCache>
            </c:strRef>
          </c:cat>
          <c:val>
            <c:numRef>
              <c:f>kuviot!$B$14:$J$14</c:f>
              <c:numCache>
                <c:formatCode>General</c:formatCode>
                <c:ptCount val="9"/>
                <c:pt idx="0">
                  <c:v>-0.97040632599999999</c:v>
                </c:pt>
                <c:pt idx="1">
                  <c:v>-3.3743167089999999</c:v>
                </c:pt>
                <c:pt idx="2">
                  <c:v>-0.93349582100000017</c:v>
                </c:pt>
                <c:pt idx="3">
                  <c:v>0.63281354700000025</c:v>
                </c:pt>
                <c:pt idx="4">
                  <c:v>-0.40804057800000004</c:v>
                </c:pt>
                <c:pt idx="5">
                  <c:v>0.51142040899999985</c:v>
                </c:pt>
                <c:pt idx="6">
                  <c:v>0.21028731700000014</c:v>
                </c:pt>
                <c:pt idx="7">
                  <c:v>0.46024179199999993</c:v>
                </c:pt>
                <c:pt idx="8">
                  <c:v>0.23891441200000002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22720"/>
        <c:axId val="36499392"/>
      </c:barChart>
      <c:lineChart>
        <c:grouping val="standard"/>
        <c:varyColors val="0"/>
        <c:ser>
          <c:idx val="3"/>
          <c:order val="3"/>
          <c:tx>
            <c:strRef>
              <c:f>kuviot!$A$15</c:f>
              <c:strCache>
                <c:ptCount val="1"/>
                <c:pt idx="0">
                  <c:v>GDP growth</c:v>
                </c:pt>
              </c:strCache>
            </c:strRef>
          </c:tx>
          <c:spPr>
            <a:ln w="508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kuviot!$B$11:$J$11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2014*</c:v>
                </c:pt>
                <c:pt idx="7">
                  <c:v>2015*</c:v>
                </c:pt>
                <c:pt idx="8">
                  <c:v>2016*</c:v>
                </c:pt>
              </c:strCache>
            </c:strRef>
          </c:cat>
          <c:val>
            <c:numRef>
              <c:f>kuviot!$B$15:$J$15</c:f>
              <c:numCache>
                <c:formatCode>General</c:formatCode>
                <c:ptCount val="9"/>
                <c:pt idx="0">
                  <c:v>0.72066848740991729</c:v>
                </c:pt>
                <c:pt idx="1">
                  <c:v>-8.2690365582710577</c:v>
                </c:pt>
                <c:pt idx="2">
                  <c:v>2.9923375022018712</c:v>
                </c:pt>
                <c:pt idx="3">
                  <c:v>2.5708177445216474</c:v>
                </c:pt>
                <c:pt idx="4">
                  <c:v>-1.4584961700797283</c:v>
                </c:pt>
                <c:pt idx="5">
                  <c:v>-1.2056411313990203</c:v>
                </c:pt>
                <c:pt idx="6">
                  <c:v>-0.44253897907734346</c:v>
                </c:pt>
                <c:pt idx="7">
                  <c:v>0.61154533069682759</c:v>
                </c:pt>
                <c:pt idx="8">
                  <c:v>1.1417551513104878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22720"/>
        <c:axId val="36499392"/>
      </c:lineChart>
      <c:lineChart>
        <c:grouping val="standard"/>
        <c:varyColors val="0"/>
        <c:ser>
          <c:idx val="4"/>
          <c:order val="4"/>
          <c:tx>
            <c:strRef>
              <c:f>kuviot!$A$16</c:f>
              <c:strCache>
                <c:ptCount val="1"/>
                <c:pt idx="0">
                  <c:v>Public debt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kuviot!$B$11:$J$11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2014*</c:v>
                </c:pt>
                <c:pt idx="7">
                  <c:v>2015*</c:v>
                </c:pt>
                <c:pt idx="8">
                  <c:v>2016*</c:v>
                </c:pt>
              </c:strCache>
            </c:strRef>
          </c:cat>
          <c:val>
            <c:numRef>
              <c:f>kuviot!$B$16:$J$16</c:f>
              <c:numCache>
                <c:formatCode>General</c:formatCode>
                <c:ptCount val="9"/>
                <c:pt idx="0">
                  <c:v>32.653798700000003</c:v>
                </c:pt>
                <c:pt idx="1">
                  <c:v>41.696081839999998</c:v>
                </c:pt>
                <c:pt idx="2">
                  <c:v>47.119187599999997</c:v>
                </c:pt>
                <c:pt idx="3">
                  <c:v>48.50433537</c:v>
                </c:pt>
                <c:pt idx="4">
                  <c:v>53.017295509999997</c:v>
                </c:pt>
                <c:pt idx="5">
                  <c:v>55.956809589999999</c:v>
                </c:pt>
                <c:pt idx="6">
                  <c:v>58.99389627</c:v>
                </c:pt>
                <c:pt idx="7">
                  <c:v>60.7964707</c:v>
                </c:pt>
                <c:pt idx="8">
                  <c:v>62.38284402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86016"/>
        <c:axId val="36501120"/>
      </c:lineChart>
      <c:catAx>
        <c:axId val="139422720"/>
        <c:scaling>
          <c:orientation val="minMax"/>
        </c:scaling>
        <c:delete val="0"/>
        <c:axPos val="b"/>
        <c:majorTickMark val="in"/>
        <c:minorTickMark val="none"/>
        <c:tickLblPos val="low"/>
        <c:crossAx val="36499392"/>
        <c:crosses val="autoZero"/>
        <c:auto val="1"/>
        <c:lblAlgn val="ctr"/>
        <c:lblOffset val="100"/>
        <c:noMultiLvlLbl val="0"/>
      </c:catAx>
      <c:valAx>
        <c:axId val="36499392"/>
        <c:scaling>
          <c:orientation val="minMax"/>
          <c:max val="6"/>
          <c:min val="-8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2.7956989247311829E-2"/>
              <c:y val="8.0309689038534915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139422720"/>
        <c:crosses val="autoZero"/>
        <c:crossBetween val="between"/>
      </c:valAx>
      <c:valAx>
        <c:axId val="3650112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0.82943700365428619"/>
              <c:y val="0.1069467496493835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6886016"/>
        <c:crosses val="max"/>
        <c:crossBetween val="between"/>
      </c:valAx>
      <c:catAx>
        <c:axId val="36886016"/>
        <c:scaling>
          <c:orientation val="minMax"/>
        </c:scaling>
        <c:delete val="1"/>
        <c:axPos val="b"/>
        <c:majorTickMark val="out"/>
        <c:minorTickMark val="none"/>
        <c:tickLblPos val="nextTo"/>
        <c:crossAx val="3650112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8796258984406631"/>
          <c:y val="0.2076583763185112"/>
          <c:w val="0.21203741015593375"/>
          <c:h val="0.5813229693494358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fi-FI" sz="1600"/>
              <a:t>Exports of goods and services, volume</a:t>
            </a:r>
          </a:p>
        </c:rich>
      </c:tx>
      <c:layout>
        <c:manualLayout>
          <c:xMode val="edge"/>
          <c:yMode val="edge"/>
          <c:x val="0.22744191063772592"/>
          <c:y val="3.080872498778971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3411480601178589E-2"/>
          <c:y val="0.2160087018989198"/>
          <c:w val="0.86269757382296952"/>
          <c:h val="0.66327087850418909"/>
        </c:manualLayout>
      </c:layout>
      <c:lineChart>
        <c:grouping val="standard"/>
        <c:varyColors val="0"/>
        <c:ser>
          <c:idx val="0"/>
          <c:order val="0"/>
          <c:tx>
            <c:strRef>
              <c:f>Sheet1!$G$6</c:f>
              <c:strCache>
                <c:ptCount val="1"/>
                <c:pt idx="0">
                  <c:v>Finland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Sheet1!$F$7:$F$45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Sheet1!$G$7:$G$45</c:f>
              <c:numCache>
                <c:formatCode>General</c:formatCode>
                <c:ptCount val="39"/>
                <c:pt idx="0">
                  <c:v>100</c:v>
                </c:pt>
                <c:pt idx="1">
                  <c:v>96.484900354566577</c:v>
                </c:pt>
                <c:pt idx="2">
                  <c:v>104.16310062354812</c:v>
                </c:pt>
                <c:pt idx="3">
                  <c:v>106.62061376696418</c:v>
                </c:pt>
                <c:pt idx="4">
                  <c:v>109.46325956718425</c:v>
                </c:pt>
                <c:pt idx="5">
                  <c:v>113.55911480621103</c:v>
                </c:pt>
                <c:pt idx="6">
                  <c:v>116.65240249419244</c:v>
                </c:pt>
                <c:pt idx="7">
                  <c:v>108.8458246729429</c:v>
                </c:pt>
                <c:pt idx="8">
                  <c:v>116.31617557158577</c:v>
                </c:pt>
                <c:pt idx="9">
                  <c:v>122.02592003912459</c:v>
                </c:pt>
                <c:pt idx="10">
                  <c:v>127.31385254921139</c:v>
                </c:pt>
                <c:pt idx="11">
                  <c:v>123.52365814891796</c:v>
                </c:pt>
                <c:pt idx="12">
                  <c:v>130.59664995720749</c:v>
                </c:pt>
                <c:pt idx="13">
                  <c:v>139.18571952561439</c:v>
                </c:pt>
                <c:pt idx="14">
                  <c:v>131.40359457146351</c:v>
                </c:pt>
                <c:pt idx="15">
                  <c:v>120.20418144027387</c:v>
                </c:pt>
                <c:pt idx="16">
                  <c:v>101.90121041692139</c:v>
                </c:pt>
                <c:pt idx="17">
                  <c:v>97.805355177894612</c:v>
                </c:pt>
                <c:pt idx="18">
                  <c:v>99.425357623181313</c:v>
                </c:pt>
                <c:pt idx="19">
                  <c:v>117.51436605942047</c:v>
                </c:pt>
                <c:pt idx="20">
                  <c:v>97.304071402371932</c:v>
                </c:pt>
                <c:pt idx="21">
                  <c:v>113.36960508619636</c:v>
                </c:pt>
                <c:pt idx="22">
                  <c:v>110.67367648856829</c:v>
                </c:pt>
                <c:pt idx="23">
                  <c:v>121.04169213840322</c:v>
                </c:pt>
                <c:pt idx="24">
                  <c:v>114.86734319598973</c:v>
                </c:pt>
                <c:pt idx="25">
                  <c:v>109.59775033622692</c:v>
                </c:pt>
                <c:pt idx="26">
                  <c:v>113.01503851326568</c:v>
                </c:pt>
                <c:pt idx="27">
                  <c:v>113.6936055752537</c:v>
                </c:pt>
                <c:pt idx="28">
                  <c:v>115.78432571218976</c:v>
                </c:pt>
                <c:pt idx="29">
                  <c:v>114.53111627338305</c:v>
                </c:pt>
                <c:pt idx="30">
                  <c:v>113.33903900232302</c:v>
                </c:pt>
                <c:pt idx="31">
                  <c:v>112.72771732485634</c:v>
                </c:pt>
                <c:pt idx="32">
                  <c:v>112.03081061254431</c:v>
                </c:pt>
                <c:pt idx="33">
                  <c:v>111.35224355055631</c:v>
                </c:pt>
                <c:pt idx="34">
                  <c:v>112.73994375840567</c:v>
                </c:pt>
                <c:pt idx="35">
                  <c:v>112.28145250030566</c:v>
                </c:pt>
                <c:pt idx="36">
                  <c:v>110.31299669886295</c:v>
                </c:pt>
                <c:pt idx="37">
                  <c:v>112.76439662550435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Sheet1!$H$6</c:f>
              <c:strCache>
                <c:ptCount val="1"/>
                <c:pt idx="0">
                  <c:v>Sweden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Sheet1!$F$7:$F$45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Sheet1!$H$7:$H$45</c:f>
              <c:numCache>
                <c:formatCode>General</c:formatCode>
                <c:ptCount val="39"/>
                <c:pt idx="0">
                  <c:v>100</c:v>
                </c:pt>
                <c:pt idx="1">
                  <c:v>102.97562157761314</c:v>
                </c:pt>
                <c:pt idx="2">
                  <c:v>106.51979164113916</c:v>
                </c:pt>
                <c:pt idx="3">
                  <c:v>107.6089649857999</c:v>
                </c:pt>
                <c:pt idx="4">
                  <c:v>111.43686470561008</c:v>
                </c:pt>
                <c:pt idx="5">
                  <c:v>111.3451018513224</c:v>
                </c:pt>
                <c:pt idx="6">
                  <c:v>113.95857329183583</c:v>
                </c:pt>
                <c:pt idx="7">
                  <c:v>118.52493253932597</c:v>
                </c:pt>
                <c:pt idx="8">
                  <c:v>116.28913195607365</c:v>
                </c:pt>
                <c:pt idx="9">
                  <c:v>118.16741138894108</c:v>
                </c:pt>
                <c:pt idx="10">
                  <c:v>119.29770102736276</c:v>
                </c:pt>
                <c:pt idx="11">
                  <c:v>123.05017549305516</c:v>
                </c:pt>
                <c:pt idx="12">
                  <c:v>125.31184394324318</c:v>
                </c:pt>
                <c:pt idx="13">
                  <c:v>122.64609218218602</c:v>
                </c:pt>
                <c:pt idx="14">
                  <c:v>121.7900019332827</c:v>
                </c:pt>
                <c:pt idx="15">
                  <c:v>114.55217276467593</c:v>
                </c:pt>
                <c:pt idx="16">
                  <c:v>104.3569656719791</c:v>
                </c:pt>
                <c:pt idx="17">
                  <c:v>101.38733454776161</c:v>
                </c:pt>
                <c:pt idx="18">
                  <c:v>103.95832822783329</c:v>
                </c:pt>
                <c:pt idx="19">
                  <c:v>105.25281074796256</c:v>
                </c:pt>
                <c:pt idx="20">
                  <c:v>108.71256987727742</c:v>
                </c:pt>
                <c:pt idx="21">
                  <c:v>114.02882497256644</c:v>
                </c:pt>
                <c:pt idx="22">
                  <c:v>117.37013650064942</c:v>
                </c:pt>
                <c:pt idx="23">
                  <c:v>122.12410585675737</c:v>
                </c:pt>
                <c:pt idx="24">
                  <c:v>121.51907006379834</c:v>
                </c:pt>
                <c:pt idx="25">
                  <c:v>121.72465153260305</c:v>
                </c:pt>
                <c:pt idx="26">
                  <c:v>125.84989557550558</c:v>
                </c:pt>
                <c:pt idx="27">
                  <c:v>121.87768038752787</c:v>
                </c:pt>
                <c:pt idx="28">
                  <c:v>124.69128743012273</c:v>
                </c:pt>
                <c:pt idx="29">
                  <c:v>126.42497910148646</c:v>
                </c:pt>
                <c:pt idx="30">
                  <c:v>124.38659118695389</c:v>
                </c:pt>
                <c:pt idx="31">
                  <c:v>123.23152285494118</c:v>
                </c:pt>
                <c:pt idx="32">
                  <c:v>123.06052263982944</c:v>
                </c:pt>
                <c:pt idx="33">
                  <c:v>123.78672896738199</c:v>
                </c:pt>
                <c:pt idx="34">
                  <c:v>124.0846178771467</c:v>
                </c:pt>
                <c:pt idx="35">
                  <c:v>125.34588061026383</c:v>
                </c:pt>
                <c:pt idx="36">
                  <c:v>125.60700991964625</c:v>
                </c:pt>
                <c:pt idx="37">
                  <c:v>126.59679619660669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Sheet1!$I$6</c:f>
              <c:strCache>
                <c:ptCount val="1"/>
                <c:pt idx="0">
                  <c:v>Germany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Sheet1!$F$7:$F$45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Sheet1!$I$7:$I$45</c:f>
              <c:numCache>
                <c:formatCode>General</c:formatCode>
                <c:ptCount val="39"/>
                <c:pt idx="0">
                  <c:v>100</c:v>
                </c:pt>
                <c:pt idx="1">
                  <c:v>101.83217064764226</c:v>
                </c:pt>
                <c:pt idx="2">
                  <c:v>105.84240152917626</c:v>
                </c:pt>
                <c:pt idx="3">
                  <c:v>107.84112031727396</c:v>
                </c:pt>
                <c:pt idx="4">
                  <c:v>111.25872014268298</c:v>
                </c:pt>
                <c:pt idx="5">
                  <c:v>114.69268787345163</c:v>
                </c:pt>
                <c:pt idx="6">
                  <c:v>117.92168051353832</c:v>
                </c:pt>
                <c:pt idx="7">
                  <c:v>124.78966300928643</c:v>
                </c:pt>
                <c:pt idx="8">
                  <c:v>124.73157575894402</c:v>
                </c:pt>
                <c:pt idx="9">
                  <c:v>127.81941873240922</c:v>
                </c:pt>
                <c:pt idx="10">
                  <c:v>130.25386244939119</c:v>
                </c:pt>
                <c:pt idx="11">
                  <c:v>131.08669722009</c:v>
                </c:pt>
                <c:pt idx="12">
                  <c:v>133.00531674718923</c:v>
                </c:pt>
                <c:pt idx="13">
                  <c:v>132.69780707695551</c:v>
                </c:pt>
                <c:pt idx="14">
                  <c:v>131.37816822443972</c:v>
                </c:pt>
                <c:pt idx="15">
                  <c:v>123.58822112852005</c:v>
                </c:pt>
                <c:pt idx="16">
                  <c:v>109.551707529989</c:v>
                </c:pt>
                <c:pt idx="17">
                  <c:v>108.61633817973841</c:v>
                </c:pt>
                <c:pt idx="18">
                  <c:v>112.47304939720955</c:v>
                </c:pt>
                <c:pt idx="19">
                  <c:v>115.79164220887704</c:v>
                </c:pt>
                <c:pt idx="20">
                  <c:v>119.28920019265212</c:v>
                </c:pt>
                <c:pt idx="21">
                  <c:v>127.72017654761369</c:v>
                </c:pt>
                <c:pt idx="22">
                  <c:v>129.80868364413539</c:v>
                </c:pt>
                <c:pt idx="23">
                  <c:v>132.90941399136074</c:v>
                </c:pt>
                <c:pt idx="24">
                  <c:v>135.6223943047215</c:v>
                </c:pt>
                <c:pt idx="25">
                  <c:v>137.60836682169142</c:v>
                </c:pt>
                <c:pt idx="26">
                  <c:v>139.01774694842041</c:v>
                </c:pt>
                <c:pt idx="27">
                  <c:v>139.08180754353486</c:v>
                </c:pt>
                <c:pt idx="28">
                  <c:v>141.29523750395086</c:v>
                </c:pt>
                <c:pt idx="29">
                  <c:v>143.0505072169293</c:v>
                </c:pt>
                <c:pt idx="30">
                  <c:v>144.51115463343419</c:v>
                </c:pt>
                <c:pt idx="31">
                  <c:v>141.50021259463281</c:v>
                </c:pt>
                <c:pt idx="32">
                  <c:v>142.47716018723381</c:v>
                </c:pt>
                <c:pt idx="33">
                  <c:v>144.48876634909166</c:v>
                </c:pt>
                <c:pt idx="34">
                  <c:v>145.44972231001944</c:v>
                </c:pt>
                <c:pt idx="35">
                  <c:v>147.90975263767854</c:v>
                </c:pt>
                <c:pt idx="36">
                  <c:v>147.67914390210865</c:v>
                </c:pt>
                <c:pt idx="37">
                  <c:v>149.38319335952198</c:v>
                </c:pt>
                <c:pt idx="38">
                  <c:v>152.29169488719313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44000"/>
        <c:axId val="36502848"/>
      </c:lineChart>
      <c:catAx>
        <c:axId val="38144000"/>
        <c:scaling>
          <c:orientation val="minMax"/>
        </c:scaling>
        <c:delete val="0"/>
        <c:axPos val="b"/>
        <c:majorGridlines/>
        <c:majorTickMark val="in"/>
        <c:minorTickMark val="none"/>
        <c:tickLblPos val="nextTo"/>
        <c:crossAx val="36502848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36502848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Vol ind 2005/1=100</a:t>
                </a:r>
              </a:p>
            </c:rich>
          </c:tx>
          <c:layout>
            <c:manualLayout>
              <c:xMode val="edge"/>
              <c:yMode val="edge"/>
              <c:x val="1.4652011834672237E-2"/>
              <c:y val="0.1108362075564664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8144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433056553881427"/>
          <c:y val="0.12495350389273496"/>
          <c:w val="0.50852902838510028"/>
          <c:h val="6.1901278386884272E-2"/>
        </c:manualLayout>
      </c:layout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fi-FI" sz="1600"/>
              <a:t>Private consumption, volume</a:t>
            </a:r>
          </a:p>
        </c:rich>
      </c:tx>
      <c:layout>
        <c:manualLayout>
          <c:xMode val="edge"/>
          <c:yMode val="edge"/>
          <c:x val="0.29103829132647929"/>
          <c:y val="3.3167495854063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5279285244737449E-2"/>
          <c:y val="0.19598699416304305"/>
          <c:w val="0.85478126934316023"/>
          <c:h val="0.669621968895679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Finland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Sheet1!$A$7:$A$45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Sheet1!$B$7:$B$45</c:f>
              <c:numCache>
                <c:formatCode>General</c:formatCode>
                <c:ptCount val="39"/>
                <c:pt idx="0">
                  <c:v>100</c:v>
                </c:pt>
                <c:pt idx="1">
                  <c:v>102.03343877089924</c:v>
                </c:pt>
                <c:pt idx="2">
                  <c:v>102.51242657026661</c:v>
                </c:pt>
                <c:pt idx="3">
                  <c:v>103.28965205603254</c:v>
                </c:pt>
                <c:pt idx="4">
                  <c:v>104.81699051061906</c:v>
                </c:pt>
                <c:pt idx="5">
                  <c:v>105.8156348847718</c:v>
                </c:pt>
                <c:pt idx="6">
                  <c:v>106.55671034794396</c:v>
                </c:pt>
                <c:pt idx="7">
                  <c:v>107.26163578852237</c:v>
                </c:pt>
                <c:pt idx="8">
                  <c:v>109.34478084048803</c:v>
                </c:pt>
                <c:pt idx="9">
                  <c:v>109.03750564844103</c:v>
                </c:pt>
                <c:pt idx="10">
                  <c:v>110.54676909173068</c:v>
                </c:pt>
                <c:pt idx="11">
                  <c:v>110.37957523723452</c:v>
                </c:pt>
                <c:pt idx="12">
                  <c:v>113.33032083145052</c:v>
                </c:pt>
                <c:pt idx="13">
                  <c:v>112.80162675101671</c:v>
                </c:pt>
                <c:pt idx="14">
                  <c:v>111.64934478084049</c:v>
                </c:pt>
                <c:pt idx="15">
                  <c:v>110.8359692724808</c:v>
                </c:pt>
                <c:pt idx="16">
                  <c:v>108.65793041120651</c:v>
                </c:pt>
                <c:pt idx="17">
                  <c:v>108.26931766832354</c:v>
                </c:pt>
                <c:pt idx="18">
                  <c:v>109.15951197469498</c:v>
                </c:pt>
                <c:pt idx="19">
                  <c:v>110.38409399005874</c:v>
                </c:pt>
                <c:pt idx="20">
                  <c:v>110.33438770899232</c:v>
                </c:pt>
                <c:pt idx="21">
                  <c:v>111.5634884771803</c:v>
                </c:pt>
                <c:pt idx="22">
                  <c:v>113.21283325802078</c:v>
                </c:pt>
                <c:pt idx="23">
                  <c:v>114.87573429733393</c:v>
                </c:pt>
                <c:pt idx="24">
                  <c:v>113.70537731586083</c:v>
                </c:pt>
                <c:pt idx="25">
                  <c:v>116.35788522367827</c:v>
                </c:pt>
                <c:pt idx="26">
                  <c:v>116.67871667419791</c:v>
                </c:pt>
                <c:pt idx="27">
                  <c:v>116.29462268413917</c:v>
                </c:pt>
                <c:pt idx="28">
                  <c:v>118.8567555354722</c:v>
                </c:pt>
                <c:pt idx="29">
                  <c:v>113.3935833709896</c:v>
                </c:pt>
                <c:pt idx="30">
                  <c:v>115.37731586082241</c:v>
                </c:pt>
                <c:pt idx="31">
                  <c:v>115.90600994125622</c:v>
                </c:pt>
                <c:pt idx="32">
                  <c:v>114.67690917306824</c:v>
                </c:pt>
                <c:pt idx="33">
                  <c:v>114.8666967916855</c:v>
                </c:pt>
                <c:pt idx="34">
                  <c:v>115.68910980569363</c:v>
                </c:pt>
                <c:pt idx="35">
                  <c:v>115.07004066877542</c:v>
                </c:pt>
                <c:pt idx="36">
                  <c:v>115.04744690465432</c:v>
                </c:pt>
                <c:pt idx="37">
                  <c:v>114.67690917306824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Sweden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Sheet1!$A$7:$A$45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Sheet1!$C$7:$C$45</c:f>
              <c:numCache>
                <c:formatCode>General</c:formatCode>
                <c:ptCount val="39"/>
                <c:pt idx="0">
                  <c:v>100</c:v>
                </c:pt>
                <c:pt idx="1">
                  <c:v>100.52597200785928</c:v>
                </c:pt>
                <c:pt idx="2">
                  <c:v>101.91240998951743</c:v>
                </c:pt>
                <c:pt idx="3">
                  <c:v>102.43943552167889</c:v>
                </c:pt>
                <c:pt idx="4">
                  <c:v>102.59404021302259</c:v>
                </c:pt>
                <c:pt idx="5">
                  <c:v>103.96046123293948</c:v>
                </c:pt>
                <c:pt idx="6">
                  <c:v>104.15009560733041</c:v>
                </c:pt>
                <c:pt idx="7">
                  <c:v>105.48280384957779</c:v>
                </c:pt>
                <c:pt idx="8">
                  <c:v>106.21658352604048</c:v>
                </c:pt>
                <c:pt idx="9">
                  <c:v>107.06862130542196</c:v>
                </c:pt>
                <c:pt idx="10">
                  <c:v>108.89174511033033</c:v>
                </c:pt>
                <c:pt idx="11">
                  <c:v>110.11752063590725</c:v>
                </c:pt>
                <c:pt idx="12">
                  <c:v>108.96786224116222</c:v>
                </c:pt>
                <c:pt idx="13">
                  <c:v>108.88647748881948</c:v>
                </c:pt>
                <c:pt idx="14">
                  <c:v>108.17561196592902</c:v>
                </c:pt>
                <c:pt idx="15">
                  <c:v>107.02068594967314</c:v>
                </c:pt>
                <c:pt idx="16">
                  <c:v>107.36834896938984</c:v>
                </c:pt>
                <c:pt idx="17">
                  <c:v>108.78612929903758</c:v>
                </c:pt>
                <c:pt idx="18">
                  <c:v>109.10982464087989</c:v>
                </c:pt>
                <c:pt idx="19">
                  <c:v>109.38953534310653</c:v>
                </c:pt>
                <c:pt idx="20">
                  <c:v>111.85372868588645</c:v>
                </c:pt>
                <c:pt idx="21">
                  <c:v>111.88875836893367</c:v>
                </c:pt>
                <c:pt idx="22">
                  <c:v>113.3075922228836</c:v>
                </c:pt>
                <c:pt idx="23">
                  <c:v>113.99343654359745</c:v>
                </c:pt>
                <c:pt idx="24">
                  <c:v>114.30369945058706</c:v>
                </c:pt>
                <c:pt idx="25">
                  <c:v>115.41490420830281</c:v>
                </c:pt>
                <c:pt idx="26">
                  <c:v>114.92685907532172</c:v>
                </c:pt>
                <c:pt idx="27">
                  <c:v>114.80017277798555</c:v>
                </c:pt>
                <c:pt idx="28">
                  <c:v>115.33220255058232</c:v>
                </c:pt>
                <c:pt idx="29">
                  <c:v>115.68671347826314</c:v>
                </c:pt>
                <c:pt idx="30">
                  <c:v>116.12603311226881</c:v>
                </c:pt>
                <c:pt idx="31">
                  <c:v>116.62197967751621</c:v>
                </c:pt>
                <c:pt idx="32">
                  <c:v>117.99814579722816</c:v>
                </c:pt>
                <c:pt idx="33">
                  <c:v>117.62546157533488</c:v>
                </c:pt>
                <c:pt idx="34">
                  <c:v>118.23413524091465</c:v>
                </c:pt>
                <c:pt idx="35">
                  <c:v>119.61820279289292</c:v>
                </c:pt>
                <c:pt idx="36">
                  <c:v>120.16340161926685</c:v>
                </c:pt>
                <c:pt idx="37">
                  <c:v>121.67204841997692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Germany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Sheet1!$A$7:$A$45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Sheet1!$D$7:$D$45</c:f>
              <c:numCache>
                <c:formatCode>General</c:formatCode>
                <c:ptCount val="39"/>
                <c:pt idx="0">
                  <c:v>100</c:v>
                </c:pt>
                <c:pt idx="1">
                  <c:v>100.07202602958077</c:v>
                </c:pt>
                <c:pt idx="2">
                  <c:v>100.22635532063113</c:v>
                </c:pt>
                <c:pt idx="3">
                  <c:v>100.38068461168147</c:v>
                </c:pt>
                <c:pt idx="4">
                  <c:v>101.11637498971564</c:v>
                </c:pt>
                <c:pt idx="5">
                  <c:v>101.44564497316674</c:v>
                </c:pt>
                <c:pt idx="6">
                  <c:v>101.41478480871395</c:v>
                </c:pt>
                <c:pt idx="7">
                  <c:v>103.122855054875</c:v>
                </c:pt>
                <c:pt idx="8">
                  <c:v>101.00836441413088</c:v>
                </c:pt>
                <c:pt idx="9">
                  <c:v>101.84178813586101</c:v>
                </c:pt>
                <c:pt idx="10">
                  <c:v>102.04756052392815</c:v>
                </c:pt>
                <c:pt idx="11">
                  <c:v>102.04756052392815</c:v>
                </c:pt>
                <c:pt idx="12">
                  <c:v>102.1813353512009</c:v>
                </c:pt>
                <c:pt idx="13">
                  <c:v>102.14019795485932</c:v>
                </c:pt>
                <c:pt idx="14">
                  <c:v>102.16075241863692</c:v>
                </c:pt>
                <c:pt idx="15">
                  <c:v>102.15047518674811</c:v>
                </c:pt>
                <c:pt idx="16">
                  <c:v>102.73955131484513</c:v>
                </c:pt>
                <c:pt idx="17">
                  <c:v>102.80127164375071</c:v>
                </c:pt>
                <c:pt idx="18">
                  <c:v>101.61799500600549</c:v>
                </c:pt>
                <c:pt idx="19">
                  <c:v>102.17362031008771</c:v>
                </c:pt>
                <c:pt idx="20">
                  <c:v>102.25848576233288</c:v>
                </c:pt>
                <c:pt idx="21">
                  <c:v>102.69067040860395</c:v>
                </c:pt>
                <c:pt idx="22">
                  <c:v>102.80383383452632</c:v>
                </c:pt>
                <c:pt idx="23">
                  <c:v>103.67848035895723</c:v>
                </c:pt>
                <c:pt idx="24">
                  <c:v>105.16785338802755</c:v>
                </c:pt>
                <c:pt idx="25">
                  <c:v>104.37553859385261</c:v>
                </c:pt>
                <c:pt idx="26">
                  <c:v>105.42506887311148</c:v>
                </c:pt>
                <c:pt idx="27">
                  <c:v>105.81605918546816</c:v>
                </c:pt>
                <c:pt idx="28">
                  <c:v>105.67975063620619</c:v>
                </c:pt>
                <c:pt idx="29">
                  <c:v>105.83407992725655</c:v>
                </c:pt>
                <c:pt idx="30">
                  <c:v>105.81349699469256</c:v>
                </c:pt>
                <c:pt idx="31">
                  <c:v>106.02957508343489</c:v>
                </c:pt>
                <c:pt idx="32">
                  <c:v>106.29194341885641</c:v>
                </c:pt>
                <c:pt idx="33">
                  <c:v>106.9401776850834</c:v>
                </c:pt>
                <c:pt idx="34">
                  <c:v>107.22828180340652</c:v>
                </c:pt>
                <c:pt idx="35">
                  <c:v>106.90931752063061</c:v>
                </c:pt>
                <c:pt idx="36">
                  <c:v>107.49583145795202</c:v>
                </c:pt>
                <c:pt idx="37">
                  <c:v>107.60902335266078</c:v>
                </c:pt>
                <c:pt idx="38">
                  <c:v>108.39103244616054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45024"/>
        <c:axId val="107560256"/>
      </c:lineChart>
      <c:catAx>
        <c:axId val="38145024"/>
        <c:scaling>
          <c:orientation val="minMax"/>
        </c:scaling>
        <c:delete val="0"/>
        <c:axPos val="b"/>
        <c:majorGridlines/>
        <c:majorTickMark val="in"/>
        <c:minorTickMark val="none"/>
        <c:tickLblPos val="nextTo"/>
        <c:crossAx val="10756025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07560256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Vol ind 2005/1=100</a:t>
                </a:r>
              </a:p>
            </c:rich>
          </c:tx>
          <c:layout>
            <c:manualLayout>
              <c:xMode val="edge"/>
              <c:yMode val="edge"/>
              <c:x val="1.9429261615390117E-2"/>
              <c:y val="7.1088128909259488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8145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862876456286265"/>
          <c:y val="0.11812277196693695"/>
          <c:w val="0.50575018176686182"/>
          <c:h val="5.9976495475379012E-2"/>
        </c:manualLayout>
      </c:layout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fi-FI" sz="1600"/>
              <a:t>Fixed investment, volume</a:t>
            </a:r>
          </a:p>
        </c:rich>
      </c:tx>
      <c:layout>
        <c:manualLayout>
          <c:xMode val="edge"/>
          <c:yMode val="edge"/>
          <c:x val="0.30810142238713667"/>
          <c:y val="3.354297250955314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5295701673654425E-2"/>
          <c:y val="0.19852553544620605"/>
          <c:w val="0.87135465209705931"/>
          <c:h val="0.67011754302744608"/>
        </c:manualLayout>
      </c:layout>
      <c:lineChart>
        <c:grouping val="standard"/>
        <c:varyColors val="0"/>
        <c:ser>
          <c:idx val="0"/>
          <c:order val="0"/>
          <c:tx>
            <c:strRef>
              <c:f>Sheet1!$L$6</c:f>
              <c:strCache>
                <c:ptCount val="1"/>
                <c:pt idx="0">
                  <c:v>Finland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Sheet1!$K$7:$K$45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Sheet1!$L$7:$L$45</c:f>
              <c:numCache>
                <c:formatCode>General</c:formatCode>
                <c:ptCount val="39"/>
                <c:pt idx="0">
                  <c:v>100</c:v>
                </c:pt>
                <c:pt idx="1">
                  <c:v>101.9449106525817</c:v>
                </c:pt>
                <c:pt idx="2">
                  <c:v>102.81370322835423</c:v>
                </c:pt>
                <c:pt idx="3">
                  <c:v>104.36370816467569</c:v>
                </c:pt>
                <c:pt idx="4">
                  <c:v>104.057656234574</c:v>
                </c:pt>
                <c:pt idx="5">
                  <c:v>101.9547832954882</c:v>
                </c:pt>
                <c:pt idx="6">
                  <c:v>104.61052423733834</c:v>
                </c:pt>
                <c:pt idx="7">
                  <c:v>103.86020337644388</c:v>
                </c:pt>
                <c:pt idx="8">
                  <c:v>110.2379306940468</c:v>
                </c:pt>
                <c:pt idx="9">
                  <c:v>115.37170500542996</c:v>
                </c:pt>
                <c:pt idx="10">
                  <c:v>114.36469542896633</c:v>
                </c:pt>
                <c:pt idx="11">
                  <c:v>115.85546450784875</c:v>
                </c:pt>
                <c:pt idx="12">
                  <c:v>117.0796722282555</c:v>
                </c:pt>
                <c:pt idx="13">
                  <c:v>115.36183236252344</c:v>
                </c:pt>
                <c:pt idx="14">
                  <c:v>116.85260144140587</c:v>
                </c:pt>
                <c:pt idx="15">
                  <c:v>107.78951525323329</c:v>
                </c:pt>
                <c:pt idx="16">
                  <c:v>104.20574587817158</c:v>
                </c:pt>
                <c:pt idx="17">
                  <c:v>100.81942936124</c:v>
                </c:pt>
                <c:pt idx="18">
                  <c:v>97.018461842235169</c:v>
                </c:pt>
                <c:pt idx="19">
                  <c:v>97.68980155987758</c:v>
                </c:pt>
                <c:pt idx="20">
                  <c:v>97.383749629775892</c:v>
                </c:pt>
                <c:pt idx="21">
                  <c:v>100.799684075427</c:v>
                </c:pt>
                <c:pt idx="22">
                  <c:v>102.54714186987857</c:v>
                </c:pt>
                <c:pt idx="23">
                  <c:v>103.38631651693159</c:v>
                </c:pt>
                <c:pt idx="24">
                  <c:v>103.86020337644388</c:v>
                </c:pt>
                <c:pt idx="25">
                  <c:v>104.49205252246026</c:v>
                </c:pt>
                <c:pt idx="26">
                  <c:v>105.89396781518413</c:v>
                </c:pt>
                <c:pt idx="27">
                  <c:v>106.42709053213545</c:v>
                </c:pt>
                <c:pt idx="28">
                  <c:v>105.1930101688222</c:v>
                </c:pt>
                <c:pt idx="29">
                  <c:v>102.90255701451278</c:v>
                </c:pt>
                <c:pt idx="30">
                  <c:v>102.1127455819923</c:v>
                </c:pt>
                <c:pt idx="31">
                  <c:v>99.940764142560965</c:v>
                </c:pt>
                <c:pt idx="32">
                  <c:v>99.80254714186988</c:v>
                </c:pt>
                <c:pt idx="33">
                  <c:v>98.262414848454938</c:v>
                </c:pt>
                <c:pt idx="34">
                  <c:v>96.524829696909862</c:v>
                </c:pt>
                <c:pt idx="35">
                  <c:v>95.31049461940961</c:v>
                </c:pt>
                <c:pt idx="36">
                  <c:v>93.92832461249877</c:v>
                </c:pt>
                <c:pt idx="37">
                  <c:v>94.402211472011061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Sheet1!$M$6</c:f>
              <c:strCache>
                <c:ptCount val="1"/>
                <c:pt idx="0">
                  <c:v>Sweden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Sheet1!$K$7:$K$45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Sheet1!$M$7:$M$45</c:f>
              <c:numCache>
                <c:formatCode>General</c:formatCode>
                <c:ptCount val="39"/>
                <c:pt idx="0">
                  <c:v>100</c:v>
                </c:pt>
                <c:pt idx="1">
                  <c:v>101.50911907151273</c:v>
                </c:pt>
                <c:pt idx="2">
                  <c:v>104.41445961865699</c:v>
                </c:pt>
                <c:pt idx="3">
                  <c:v>102.36321392730922</c:v>
                </c:pt>
                <c:pt idx="4">
                  <c:v>106.92602207775207</c:v>
                </c:pt>
                <c:pt idx="5">
                  <c:v>112.12803787250753</c:v>
                </c:pt>
                <c:pt idx="6">
                  <c:v>113.01158427505564</c:v>
                </c:pt>
                <c:pt idx="7">
                  <c:v>115.43370129586805</c:v>
                </c:pt>
                <c:pt idx="8">
                  <c:v>119.4794711811161</c:v>
                </c:pt>
                <c:pt idx="9">
                  <c:v>120.80424538592433</c:v>
                </c:pt>
                <c:pt idx="10">
                  <c:v>120.38101575112351</c:v>
                </c:pt>
                <c:pt idx="11">
                  <c:v>124.0520965138095</c:v>
                </c:pt>
                <c:pt idx="12">
                  <c:v>124.77747720232121</c:v>
                </c:pt>
                <c:pt idx="13">
                  <c:v>121.64634146341463</c:v>
                </c:pt>
                <c:pt idx="14">
                  <c:v>120.18521750512674</c:v>
                </c:pt>
                <c:pt idx="15">
                  <c:v>119.48110737815786</c:v>
                </c:pt>
                <c:pt idx="16">
                  <c:v>106.98001658013001</c:v>
                </c:pt>
                <c:pt idx="17">
                  <c:v>105.09402678999956</c:v>
                </c:pt>
                <c:pt idx="18">
                  <c:v>103.98195820061957</c:v>
                </c:pt>
                <c:pt idx="19">
                  <c:v>105.47744229678432</c:v>
                </c:pt>
                <c:pt idx="20">
                  <c:v>104.45700074174266</c:v>
                </c:pt>
                <c:pt idx="21">
                  <c:v>108.73729220297569</c:v>
                </c:pt>
                <c:pt idx="22">
                  <c:v>114.82939918844626</c:v>
                </c:pt>
                <c:pt idx="23">
                  <c:v>116.7792006632052</c:v>
                </c:pt>
                <c:pt idx="24">
                  <c:v>115.0093808630394</c:v>
                </c:pt>
                <c:pt idx="25">
                  <c:v>120.44646363279375</c:v>
                </c:pt>
                <c:pt idx="26">
                  <c:v>119.5176491120904</c:v>
                </c:pt>
                <c:pt idx="27">
                  <c:v>115.77784807365067</c:v>
                </c:pt>
                <c:pt idx="28">
                  <c:v>121.3343732274532</c:v>
                </c:pt>
                <c:pt idx="29">
                  <c:v>117.64965748941925</c:v>
                </c:pt>
                <c:pt idx="30">
                  <c:v>114.70613901130066</c:v>
                </c:pt>
                <c:pt idx="31">
                  <c:v>118.39958113355731</c:v>
                </c:pt>
                <c:pt idx="32">
                  <c:v>115.56677865526419</c:v>
                </c:pt>
                <c:pt idx="33">
                  <c:v>117.09444129325014</c:v>
                </c:pt>
                <c:pt idx="34">
                  <c:v>119.18386491557223</c:v>
                </c:pt>
                <c:pt idx="35">
                  <c:v>119.65563506261181</c:v>
                </c:pt>
                <c:pt idx="36">
                  <c:v>122.03957415244993</c:v>
                </c:pt>
                <c:pt idx="37">
                  <c:v>122.36899515685676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Sheet1!$N$6</c:f>
              <c:strCache>
                <c:ptCount val="1"/>
                <c:pt idx="0">
                  <c:v>Germany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Sheet1!$K$7:$K$45</c:f>
              <c:strCache>
                <c:ptCount val="39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</c:strCache>
            </c:strRef>
          </c:cat>
          <c:val>
            <c:numRef>
              <c:f>Sheet1!$N$7:$N$45</c:f>
              <c:numCache>
                <c:formatCode>General</c:formatCode>
                <c:ptCount val="39"/>
                <c:pt idx="0">
                  <c:v>100</c:v>
                </c:pt>
                <c:pt idx="1">
                  <c:v>101.61971444601572</c:v>
                </c:pt>
                <c:pt idx="2">
                  <c:v>102.9969540200387</c:v>
                </c:pt>
                <c:pt idx="3">
                  <c:v>105.35480091397098</c:v>
                </c:pt>
                <c:pt idx="4">
                  <c:v>104.58613787085824</c:v>
                </c:pt>
                <c:pt idx="5">
                  <c:v>110.63517797124638</c:v>
                </c:pt>
                <c:pt idx="6">
                  <c:v>111.20817972166716</c:v>
                </c:pt>
                <c:pt idx="7">
                  <c:v>114.83317905795857</c:v>
                </c:pt>
                <c:pt idx="8">
                  <c:v>115.36476539228718</c:v>
                </c:pt>
                <c:pt idx="9">
                  <c:v>114.19672676621707</c:v>
                </c:pt>
                <c:pt idx="10">
                  <c:v>114.6815880157237</c:v>
                </c:pt>
                <c:pt idx="11">
                  <c:v>117.53535796901632</c:v>
                </c:pt>
                <c:pt idx="12">
                  <c:v>118.59569881435097</c:v>
                </c:pt>
                <c:pt idx="13">
                  <c:v>115.65396534910188</c:v>
                </c:pt>
                <c:pt idx="14">
                  <c:v>115.89635172661578</c:v>
                </c:pt>
                <c:pt idx="15">
                  <c:v>114.32079602553597</c:v>
                </c:pt>
                <c:pt idx="16">
                  <c:v>105.12621967515447</c:v>
                </c:pt>
                <c:pt idx="17">
                  <c:v>104.2667612967627</c:v>
                </c:pt>
                <c:pt idx="18">
                  <c:v>104.64135842564782</c:v>
                </c:pt>
                <c:pt idx="19">
                  <c:v>104.57525304996221</c:v>
                </c:pt>
                <c:pt idx="20">
                  <c:v>104.56985488675362</c:v>
                </c:pt>
                <c:pt idx="21">
                  <c:v>110.77287538030502</c:v>
                </c:pt>
                <c:pt idx="22">
                  <c:v>111.43401763163996</c:v>
                </c:pt>
                <c:pt idx="23">
                  <c:v>111.03729688304747</c:v>
                </c:pt>
                <c:pt idx="24">
                  <c:v>116.85766725014025</c:v>
                </c:pt>
                <c:pt idx="25">
                  <c:v>117.81623944482105</c:v>
                </c:pt>
                <c:pt idx="26">
                  <c:v>117.93747688081741</c:v>
                </c:pt>
                <c:pt idx="27">
                  <c:v>118.17986325833132</c:v>
                </c:pt>
                <c:pt idx="28">
                  <c:v>118.46357655745858</c:v>
                </c:pt>
                <c:pt idx="29">
                  <c:v>117.57110973846342</c:v>
                </c:pt>
                <c:pt idx="30">
                  <c:v>117.38376692678143</c:v>
                </c:pt>
                <c:pt idx="31">
                  <c:v>117.33969667632437</c:v>
                </c:pt>
                <c:pt idx="32">
                  <c:v>114.32353935437969</c:v>
                </c:pt>
                <c:pt idx="33">
                  <c:v>117.05598337719711</c:v>
                </c:pt>
                <c:pt idx="34">
                  <c:v>117.93747688081741</c:v>
                </c:pt>
                <c:pt idx="35">
                  <c:v>119.39179514590086</c:v>
                </c:pt>
                <c:pt idx="36">
                  <c:v>122.70830272899275</c:v>
                </c:pt>
                <c:pt idx="37">
                  <c:v>120.46054296672432</c:v>
                </c:pt>
                <c:pt idx="38">
                  <c:v>119.39179514590086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47072"/>
        <c:axId val="37011456"/>
      </c:lineChart>
      <c:catAx>
        <c:axId val="38147072"/>
        <c:scaling>
          <c:orientation val="minMax"/>
        </c:scaling>
        <c:delete val="0"/>
        <c:axPos val="b"/>
        <c:majorGridlines/>
        <c:majorTickMark val="in"/>
        <c:minorTickMark val="none"/>
        <c:tickLblPos val="nextTo"/>
        <c:crossAx val="3701145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37011456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Vol ind 2005/1=100</a:t>
                </a:r>
              </a:p>
            </c:rich>
          </c:tx>
          <c:layout>
            <c:manualLayout>
              <c:xMode val="edge"/>
              <c:yMode val="edge"/>
              <c:x val="2.7210884353741496E-2"/>
              <c:y val="9.8858799404572664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8147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727550289979983"/>
          <c:y val="0.11740040378343601"/>
          <c:w val="0.5151334005327256"/>
          <c:h val="6.0655466659341795E-2"/>
        </c:manualLayout>
      </c:layout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fi-FI" sz="1800"/>
              <a:t>BKT, työpanos ja työn tuottavuus</a:t>
            </a:r>
            <a:r>
              <a:rPr lang="fi-FI" sz="1800" baseline="0"/>
              <a:t> 1975-2013, ind.</a:t>
            </a:r>
            <a:r>
              <a:rPr lang="fi-FI" sz="1800"/>
              <a:t> 1975 =100</a:t>
            </a:r>
          </a:p>
        </c:rich>
      </c:tx>
      <c:layout>
        <c:manualLayout>
          <c:xMode val="edge"/>
          <c:yMode val="edge"/>
          <c:x val="0.15113610778743364"/>
          <c:y val="1.613008227794219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141996956262831E-2"/>
          <c:y val="0.20241268868380694"/>
          <c:w val="0.86109142239573011"/>
          <c:h val="0.67406358560944724"/>
        </c:manualLayout>
      </c:layout>
      <c:lineChart>
        <c:grouping val="standar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BKT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Sheet1!$G$5:$G$43</c:f>
              <c:numCache>
                <c:formatCode>General</c:formatCode>
                <c:ptCount val="3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Sheet1!$H$5:$H$43</c:f>
              <c:numCache>
                <c:formatCode>General</c:formatCode>
                <c:ptCount val="39"/>
                <c:pt idx="0">
                  <c:v>1</c:v>
                </c:pt>
                <c:pt idx="1">
                  <c:v>1.0051779189277679</c:v>
                </c:pt>
                <c:pt idx="2">
                  <c:v>1.008737371531587</c:v>
                </c:pt>
                <c:pt idx="3">
                  <c:v>1.0404345523732501</c:v>
                </c:pt>
                <c:pt idx="4">
                  <c:v>1.1151515736897017</c:v>
                </c:pt>
                <c:pt idx="5">
                  <c:v>1.1784087142285868</c:v>
                </c:pt>
                <c:pt idx="6">
                  <c:v>1.1936627475605357</c:v>
                </c:pt>
                <c:pt idx="7">
                  <c:v>1.230512306864707</c:v>
                </c:pt>
                <c:pt idx="8">
                  <c:v>1.2689236268061321</c:v>
                </c:pt>
                <c:pt idx="9">
                  <c:v>1.3097076139753763</c:v>
                </c:pt>
                <c:pt idx="10">
                  <c:v>1.3560264757527707</c:v>
                </c:pt>
                <c:pt idx="11">
                  <c:v>1.3929952747975902</c:v>
                </c:pt>
                <c:pt idx="12">
                  <c:v>1.4425738227614389</c:v>
                </c:pt>
                <c:pt idx="13">
                  <c:v>1.5177355943122468</c:v>
                </c:pt>
                <c:pt idx="14">
                  <c:v>1.594953176068205</c:v>
                </c:pt>
                <c:pt idx="15">
                  <c:v>1.6057372843860434</c:v>
                </c:pt>
                <c:pt idx="16">
                  <c:v>1.5107621819493076</c:v>
                </c:pt>
                <c:pt idx="17">
                  <c:v>1.4605377923549741</c:v>
                </c:pt>
                <c:pt idx="18">
                  <c:v>1.4498142328830272</c:v>
                </c:pt>
                <c:pt idx="19">
                  <c:v>1.5069289487926272</c:v>
                </c:pt>
                <c:pt idx="20">
                  <c:v>1.5703319257699146</c:v>
                </c:pt>
                <c:pt idx="21">
                  <c:v>1.6277877665981721</c:v>
                </c:pt>
                <c:pt idx="22">
                  <c:v>1.729560386873275</c:v>
                </c:pt>
                <c:pt idx="23">
                  <c:v>1.8234431285738837</c:v>
                </c:pt>
                <c:pt idx="24">
                  <c:v>1.9044803397210204</c:v>
                </c:pt>
                <c:pt idx="25">
                  <c:v>2.0117961317559176</c:v>
                </c:pt>
                <c:pt idx="26">
                  <c:v>2.0637221246246433</c:v>
                </c:pt>
                <c:pt idx="27">
                  <c:v>2.0983992045729423</c:v>
                </c:pt>
                <c:pt idx="28">
                  <c:v>2.1402429492536026</c:v>
                </c:pt>
                <c:pt idx="29">
                  <c:v>2.2242745413456739</c:v>
                </c:pt>
                <c:pt idx="30">
                  <c:v>2.2861141415227344</c:v>
                </c:pt>
                <c:pt idx="31">
                  <c:v>2.3788175551032675</c:v>
                </c:pt>
                <c:pt idx="32">
                  <c:v>2.5021587610591363</c:v>
                </c:pt>
                <c:pt idx="33">
                  <c:v>2.5201956870489508</c:v>
                </c:pt>
                <c:pt idx="34">
                  <c:v>2.3118002268838302</c:v>
                </c:pt>
                <c:pt idx="35">
                  <c:v>2.3809771051553512</c:v>
                </c:pt>
                <c:pt idx="36">
                  <c:v>2.4421876870676829</c:v>
                </c:pt>
                <c:pt idx="37">
                  <c:v>2.406572532681615</c:v>
                </c:pt>
                <c:pt idx="38">
                  <c:v>2.3775586023239357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Sheet1!$I$4</c:f>
              <c:strCache>
                <c:ptCount val="1"/>
                <c:pt idx="0">
                  <c:v>Työn tuottavuus</c:v>
                </c:pt>
              </c:strCache>
            </c:strRef>
          </c:tx>
          <c:spPr>
            <a:ln w="38100">
              <a:solidFill>
                <a:srgbClr val="99CCFF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Sheet1!$G$5:$G$43</c:f>
              <c:numCache>
                <c:formatCode>General</c:formatCode>
                <c:ptCount val="3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Sheet1!$I$5:$I$43</c:f>
              <c:numCache>
                <c:formatCode>General</c:formatCode>
                <c:ptCount val="39"/>
                <c:pt idx="0">
                  <c:v>1</c:v>
                </c:pt>
                <c:pt idx="1">
                  <c:v>1.0160479438489285</c:v>
                </c:pt>
                <c:pt idx="2">
                  <c:v>1.0430656970164787</c:v>
                </c:pt>
                <c:pt idx="3">
                  <c:v>1.082871715408243</c:v>
                </c:pt>
                <c:pt idx="4">
                  <c:v>1.150431938446802</c:v>
                </c:pt>
                <c:pt idx="5">
                  <c:v>1.1940519065490232</c:v>
                </c:pt>
                <c:pt idx="6">
                  <c:v>1.1908825190996173</c:v>
                </c:pt>
                <c:pt idx="7">
                  <c:v>1.2235789056900992</c:v>
                </c:pt>
                <c:pt idx="8">
                  <c:v>1.2692400809617241</c:v>
                </c:pt>
                <c:pt idx="9">
                  <c:v>1.308491626380879</c:v>
                </c:pt>
                <c:pt idx="10">
                  <c:v>1.3528986699472305</c:v>
                </c:pt>
                <c:pt idx="11">
                  <c:v>1.410353371782515</c:v>
                </c:pt>
                <c:pt idx="12">
                  <c:v>1.4478903129515643</c:v>
                </c:pt>
                <c:pt idx="13">
                  <c:v>1.5013671902569958</c:v>
                </c:pt>
                <c:pt idx="14">
                  <c:v>1.5664427045757787</c:v>
                </c:pt>
                <c:pt idx="15">
                  <c:v>1.6143728379971252</c:v>
                </c:pt>
                <c:pt idx="16">
                  <c:v>1.6295060802225083</c:v>
                </c:pt>
                <c:pt idx="17">
                  <c:v>1.6894983445440246</c:v>
                </c:pt>
                <c:pt idx="18">
                  <c:v>1.7809431490301337</c:v>
                </c:pt>
                <c:pt idx="19">
                  <c:v>1.8565300687437352</c:v>
                </c:pt>
                <c:pt idx="20">
                  <c:v>1.8995277118153939</c:v>
                </c:pt>
                <c:pt idx="21">
                  <c:v>1.9425054360051053</c:v>
                </c:pt>
                <c:pt idx="22">
                  <c:v>2.0069560166345446</c:v>
                </c:pt>
                <c:pt idx="23">
                  <c:v>2.0894625575178218</c:v>
                </c:pt>
                <c:pt idx="24">
                  <c:v>2.1257847520151723</c:v>
                </c:pt>
                <c:pt idx="25">
                  <c:v>2.2168548263384618</c:v>
                </c:pt>
                <c:pt idx="26">
                  <c:v>2.2669394586274931</c:v>
                </c:pt>
                <c:pt idx="27">
                  <c:v>2.2920200660168755</c:v>
                </c:pt>
                <c:pt idx="28">
                  <c:v>2.3460887169081617</c:v>
                </c:pt>
                <c:pt idx="29">
                  <c:v>2.4215365450864845</c:v>
                </c:pt>
                <c:pt idx="30">
                  <c:v>2.4654380300621241</c:v>
                </c:pt>
                <c:pt idx="31">
                  <c:v>2.525654611195097</c:v>
                </c:pt>
                <c:pt idx="32">
                  <c:v>2.6033568149035005</c:v>
                </c:pt>
                <c:pt idx="33">
                  <c:v>2.5756564552552219</c:v>
                </c:pt>
                <c:pt idx="34">
                  <c:v>2.4557415599616617</c:v>
                </c:pt>
                <c:pt idx="35">
                  <c:v>2.5358808638071877</c:v>
                </c:pt>
                <c:pt idx="36">
                  <c:v>2.5765053819015069</c:v>
                </c:pt>
                <c:pt idx="37">
                  <c:v>2.5354149907916077</c:v>
                </c:pt>
                <c:pt idx="38">
                  <c:v>2.554066422593857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Tehdyt työtunnit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Sheet1!$G$5:$G$43</c:f>
              <c:numCache>
                <c:formatCode>General</c:formatCode>
                <c:ptCount val="3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Sheet1!$J$5:$J$43</c:f>
              <c:numCache>
                <c:formatCode>General</c:formatCode>
                <c:ptCount val="39"/>
                <c:pt idx="0">
                  <c:v>1</c:v>
                </c:pt>
                <c:pt idx="1">
                  <c:v>0.98930166141571663</c:v>
                </c:pt>
                <c:pt idx="2">
                  <c:v>0.96708900927038244</c:v>
                </c:pt>
                <c:pt idx="3">
                  <c:v>0.96081053514358905</c:v>
                </c:pt>
                <c:pt idx="4">
                  <c:v>0.96933294045649288</c:v>
                </c:pt>
                <c:pt idx="5">
                  <c:v>0.98689906842856834</c:v>
                </c:pt>
                <c:pt idx="6">
                  <c:v>1.0023345950724178</c:v>
                </c:pt>
                <c:pt idx="7">
                  <c:v>1.0056664928942178</c:v>
                </c:pt>
                <c:pt idx="8">
                  <c:v>0.99975067431265452</c:v>
                </c:pt>
                <c:pt idx="9">
                  <c:v>1.0009293048346519</c:v>
                </c:pt>
                <c:pt idx="10">
                  <c:v>1.0023119291008411</c:v>
                </c:pt>
                <c:pt idx="11">
                  <c:v>0.98769237743375882</c:v>
                </c:pt>
                <c:pt idx="12">
                  <c:v>0.99632811260454679</c:v>
                </c:pt>
                <c:pt idx="13">
                  <c:v>1.0109023323284754</c:v>
                </c:pt>
                <c:pt idx="14">
                  <c:v>1.0182007751762279</c:v>
                </c:pt>
                <c:pt idx="15">
                  <c:v>0.99465083070785842</c:v>
                </c:pt>
                <c:pt idx="16">
                  <c:v>0.92712890138035775</c:v>
                </c:pt>
                <c:pt idx="17">
                  <c:v>0.86448015594188454</c:v>
                </c:pt>
                <c:pt idx="18">
                  <c:v>0.81407103515492196</c:v>
                </c:pt>
                <c:pt idx="19">
                  <c:v>0.81169110813935041</c:v>
                </c:pt>
                <c:pt idx="20">
                  <c:v>0.82669598132323951</c:v>
                </c:pt>
                <c:pt idx="21">
                  <c:v>0.83798363516852159</c:v>
                </c:pt>
                <c:pt idx="22">
                  <c:v>0.86178290532423674</c:v>
                </c:pt>
                <c:pt idx="23">
                  <c:v>0.872685237652712</c:v>
                </c:pt>
                <c:pt idx="24">
                  <c:v>0.89589519254742855</c:v>
                </c:pt>
                <c:pt idx="25">
                  <c:v>0.90750016999478689</c:v>
                </c:pt>
                <c:pt idx="26">
                  <c:v>0.91035608241347277</c:v>
                </c:pt>
                <c:pt idx="27">
                  <c:v>0.91552392393299942</c:v>
                </c:pt>
                <c:pt idx="28">
                  <c:v>0.91226002402592998</c:v>
                </c:pt>
                <c:pt idx="29">
                  <c:v>0.91853849815272337</c:v>
                </c:pt>
                <c:pt idx="30">
                  <c:v>0.92726489720981897</c:v>
                </c:pt>
                <c:pt idx="31">
                  <c:v>0.94186178290532419</c:v>
                </c:pt>
                <c:pt idx="32">
                  <c:v>0.96112785874566509</c:v>
                </c:pt>
                <c:pt idx="33">
                  <c:v>0.97846732700197192</c:v>
                </c:pt>
                <c:pt idx="34">
                  <c:v>0.94138579750221008</c:v>
                </c:pt>
                <c:pt idx="35">
                  <c:v>0.9389152066003309</c:v>
                </c:pt>
                <c:pt idx="36">
                  <c:v>0.94786826537319524</c:v>
                </c:pt>
                <c:pt idx="37">
                  <c:v>0.94918289172465387</c:v>
                </c:pt>
                <c:pt idx="38">
                  <c:v>0.93089145266211848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47008"/>
        <c:axId val="40018496"/>
      </c:lineChart>
      <c:catAx>
        <c:axId val="39147008"/>
        <c:scaling>
          <c:orientation val="minMax"/>
        </c:scaling>
        <c:delete val="0"/>
        <c:axPos val="b"/>
        <c:majorGridlines/>
        <c:numFmt formatCode="General" sourceLinked="1"/>
        <c:majorTickMark val="in"/>
        <c:minorTickMark val="none"/>
        <c:tickLblPos val="nextTo"/>
        <c:crossAx val="4001849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018496"/>
        <c:scaling>
          <c:orientation val="minMax"/>
          <c:max val="2.8"/>
          <c:min val="0.8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39147008"/>
        <c:crosses val="autoZero"/>
        <c:crossBetween val="between"/>
        <c:majorUnit val="0.2"/>
        <c:minorUnit val="0.1"/>
      </c:valAx>
    </c:plotArea>
    <c:legend>
      <c:legendPos val="t"/>
      <c:layout>
        <c:manualLayout>
          <c:xMode val="edge"/>
          <c:yMode val="edge"/>
          <c:x val="0.19479546520396457"/>
          <c:y val="0.11488000203953512"/>
          <c:w val="0.59807953417587512"/>
          <c:h val="5.070567511963645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21733073183578E-2"/>
          <c:y val="1.9861429538132126E-2"/>
          <c:w val="0.9218151298562921"/>
          <c:h val="0.9132656346264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Teollisuus, pl. elektroniikka ja sähkötuotteet (2000-2008)</c:v>
                </c:pt>
              </c:strCache>
            </c:strRef>
          </c:tx>
          <c:spPr>
            <a:ln w="50800">
              <a:solidFill>
                <a:srgbClr val="0066B3"/>
              </a:solidFill>
            </a:ln>
          </c:spPr>
          <c:marker>
            <c:symbol val="none"/>
          </c:marker>
          <c:trendline>
            <c:spPr>
              <a:ln w="50800">
                <a:solidFill>
                  <a:srgbClr val="0066B3"/>
                </a:solidFill>
                <a:prstDash val="sysDot"/>
              </a:ln>
            </c:spPr>
            <c:trendlineType val="exp"/>
            <c:dispRSqr val="0"/>
            <c:dispEq val="0"/>
          </c:trendline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84.220909755395866</c:v>
                </c:pt>
                <c:pt idx="1">
                  <c:v>87.44025254211752</c:v>
                </c:pt>
                <c:pt idx="2">
                  <c:v>89.882971710387721</c:v>
                </c:pt>
                <c:pt idx="3">
                  <c:v>92.474549804349451</c:v>
                </c:pt>
                <c:pt idx="4">
                  <c:v>97.261777159672945</c:v>
                </c:pt>
                <c:pt idx="5">
                  <c:v>97.999327479801224</c:v>
                </c:pt>
                <c:pt idx="6">
                  <c:v>102.55101689645149</c:v>
                </c:pt>
                <c:pt idx="7">
                  <c:v>106.54915689276565</c:v>
                </c:pt>
                <c:pt idx="8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Teollisuus, pl. elektroniikka ja sähkötuotteet (2008-2012)</c:v>
                </c:pt>
              </c:strCache>
            </c:strRef>
          </c:tx>
          <c:spPr>
            <a:ln w="50800">
              <a:solidFill>
                <a:srgbClr val="0066B3"/>
              </a:solidFill>
              <a:prstDash val="solid"/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8">
                  <c:v>99.999999999999986</c:v>
                </c:pt>
                <c:pt idx="9">
                  <c:v>94.000530562589233</c:v>
                </c:pt>
                <c:pt idx="10">
                  <c:v>101.54870141767628</c:v>
                </c:pt>
                <c:pt idx="11">
                  <c:v>102.91408029986978</c:v>
                </c:pt>
                <c:pt idx="12">
                  <c:v>101.00881756939245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Markkinapalvelut ilman posti- ja telekommunikaatiota (2000-2008)</c:v>
                </c:pt>
              </c:strCache>
            </c:strRef>
          </c:tx>
          <c:spPr>
            <a:ln w="50800">
              <a:solidFill>
                <a:srgbClr val="E41249"/>
              </a:solidFill>
            </a:ln>
          </c:spPr>
          <c:marker>
            <c:symbol val="none"/>
          </c:marker>
          <c:trendline>
            <c:spPr>
              <a:ln w="50800">
                <a:solidFill>
                  <a:srgbClr val="E41249"/>
                </a:solidFill>
                <a:prstDash val="sysDot"/>
              </a:ln>
            </c:spPr>
            <c:trendlineType val="exp"/>
            <c:dispRSqr val="0"/>
            <c:dispEq val="0"/>
          </c:trendline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91.069827460316873</c:v>
                </c:pt>
                <c:pt idx="1">
                  <c:v>93.432392148129139</c:v>
                </c:pt>
                <c:pt idx="2">
                  <c:v>91.565290641634363</c:v>
                </c:pt>
                <c:pt idx="3">
                  <c:v>90.884123146186582</c:v>
                </c:pt>
                <c:pt idx="4">
                  <c:v>93.743651276257793</c:v>
                </c:pt>
                <c:pt idx="5">
                  <c:v>95.271492249696294</c:v>
                </c:pt>
                <c:pt idx="6">
                  <c:v>95.799640636069739</c:v>
                </c:pt>
                <c:pt idx="7">
                  <c:v>99.344713587935956</c:v>
                </c:pt>
                <c:pt idx="8">
                  <c:v>100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Markkinapalvelut ilman posti- ja telekommunikaatiota (2008-2012)</c:v>
                </c:pt>
              </c:strCache>
            </c:strRef>
          </c:tx>
          <c:spPr>
            <a:ln w="50800">
              <a:solidFill>
                <a:srgbClr val="E41249"/>
              </a:solidFill>
              <a:prstDash val="solid"/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Sheet1!$E$2:$E$14</c:f>
              <c:numCache>
                <c:formatCode>General</c:formatCode>
                <c:ptCount val="13"/>
                <c:pt idx="8">
                  <c:v>100</c:v>
                </c:pt>
                <c:pt idx="9">
                  <c:v>93.480115826015037</c:v>
                </c:pt>
                <c:pt idx="10">
                  <c:v>95.014564083222595</c:v>
                </c:pt>
                <c:pt idx="11">
                  <c:v>96.996470612932953</c:v>
                </c:pt>
                <c:pt idx="12">
                  <c:v>97.31042280695614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47584"/>
        <c:axId val="40019648"/>
      </c:lineChart>
      <c:catAx>
        <c:axId val="381475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12700">
            <a:solidFill>
              <a:srgbClr val="777777"/>
            </a:solidFill>
          </a:ln>
        </c:spPr>
        <c:txPr>
          <a:bodyPr/>
          <a:lstStyle/>
          <a:p>
            <a:pPr>
              <a:defRPr sz="180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40019648"/>
        <c:crosses val="autoZero"/>
        <c:auto val="1"/>
        <c:lblAlgn val="ctr"/>
        <c:lblOffset val="100"/>
        <c:tickLblSkip val="2"/>
        <c:noMultiLvlLbl val="0"/>
      </c:catAx>
      <c:valAx>
        <c:axId val="40019648"/>
        <c:scaling>
          <c:orientation val="minMax"/>
          <c:max val="120"/>
          <c:min val="8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in"/>
        <c:minorTickMark val="in"/>
        <c:tickLblPos val="nextTo"/>
        <c:spPr>
          <a:ln w="12700">
            <a:solidFill>
              <a:srgbClr val="777777"/>
            </a:solidFill>
          </a:ln>
        </c:spPr>
        <c:txPr>
          <a:bodyPr/>
          <a:lstStyle/>
          <a:p>
            <a:pPr>
              <a:defRPr sz="180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3814758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800" b="1">
          <a:latin typeface="Myriad Pro" pitchFamily="34" charset="0"/>
        </a:defRPr>
      </a:pPr>
      <a:endParaRPr lang="fi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0.16461</cdr:x>
      <cdr:y>0.95652</cdr:y>
    </cdr:from>
    <cdr:to>
      <cdr:x>0.74159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5656" y="4752529"/>
          <a:ext cx="517233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 dirty="0"/>
            <a:t>Lähde: EU-komission syysennuste 2014</a:t>
          </a:r>
        </a:p>
      </cdr:txBody>
    </cdr:sp>
  </cdr:relSizeAnchor>
  <cdr:relSizeAnchor xmlns:cdr="http://schemas.openxmlformats.org/drawingml/2006/chartDrawing">
    <cdr:from>
      <cdr:x>0.77638</cdr:x>
      <cdr:y>0.08899</cdr:y>
    </cdr:from>
    <cdr:to>
      <cdr:x>0.84599</cdr:x>
      <cdr:y>0.12952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29371" y="541127"/>
          <a:ext cx="648183" cy="246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0.61461</cdr:x>
      <cdr:y>0.12247</cdr:y>
    </cdr:from>
    <cdr:to>
      <cdr:x>0.68288</cdr:x>
      <cdr:y>0.16124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84768" y="661996"/>
          <a:ext cx="487053" cy="209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0.58501</cdr:x>
      <cdr:y>0.14714</cdr:y>
    </cdr:from>
    <cdr:to>
      <cdr:x>0.66265</cdr:x>
      <cdr:y>0.1859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62426" y="795338"/>
          <a:ext cx="5524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0.63033</cdr:x>
      <cdr:y>0.17533</cdr:y>
    </cdr:from>
    <cdr:to>
      <cdr:x>0.68656</cdr:x>
      <cdr:y>0.21233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96924" y="947735"/>
          <a:ext cx="401157" cy="200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0.83598</cdr:x>
      <cdr:y>0.20352</cdr:y>
    </cdr:from>
    <cdr:to>
      <cdr:x>0.90024</cdr:x>
      <cdr:y>0.24405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64084" y="1100115"/>
          <a:ext cx="458446" cy="219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0.58225</cdr:x>
      <cdr:y>0.237</cdr:y>
    </cdr:from>
    <cdr:to>
      <cdr:x>0.64115</cdr:x>
      <cdr:y>0.27577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53921" y="1281112"/>
          <a:ext cx="420206" cy="209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0.59291</cdr:x>
      <cdr:y>0.26167</cdr:y>
    </cdr:from>
    <cdr:to>
      <cdr:x>0.65583</cdr:x>
      <cdr:y>0.30925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29948" y="1414441"/>
          <a:ext cx="448886" cy="25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0.58487</cdr:x>
      <cdr:y>0.29339</cdr:y>
    </cdr:from>
    <cdr:to>
      <cdr:x>0.64244</cdr:x>
      <cdr:y>0.32863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72624" y="1585913"/>
          <a:ext cx="410717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0.57711</cdr:x>
      <cdr:y>0.32511</cdr:y>
    </cdr:from>
    <cdr:to>
      <cdr:x>0.63869</cdr:x>
      <cdr:y>0.36212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17237" y="1757342"/>
          <a:ext cx="439326" cy="200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0.60294</cdr:x>
      <cdr:y>0.35507</cdr:y>
    </cdr:from>
    <cdr:to>
      <cdr:x>0.66586</cdr:x>
      <cdr:y>0.39912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301532" y="1919289"/>
          <a:ext cx="448885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0.5556</cdr:x>
      <cdr:y>0.3815</cdr:y>
    </cdr:from>
    <cdr:to>
      <cdr:x>0.6319</cdr:x>
      <cdr:y>0.4185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63801" y="2062175"/>
          <a:ext cx="544342" cy="20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0.59561</cdr:x>
      <cdr:y>0.4097</cdr:y>
    </cdr:from>
    <cdr:to>
      <cdr:x>0.66522</cdr:x>
      <cdr:y>0.44494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49241" y="2214585"/>
          <a:ext cx="496613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0.67871</cdr:x>
      <cdr:y>0.43965</cdr:y>
    </cdr:from>
    <cdr:to>
      <cdr:x>0.74297</cdr:x>
      <cdr:y>0.48722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829176" y="2376488"/>
          <a:ext cx="4572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0.59958</cdr:x>
      <cdr:y>0.4696</cdr:y>
    </cdr:from>
    <cdr:to>
      <cdr:x>0.65983</cdr:x>
      <cdr:y>0.51541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277572" y="2538417"/>
          <a:ext cx="429837" cy="247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0.56889</cdr:x>
      <cdr:y>0.4978</cdr:y>
    </cdr:from>
    <cdr:to>
      <cdr:x>0.63047</cdr:x>
      <cdr:y>0.54185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058601" y="2690827"/>
          <a:ext cx="439326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0.58238</cdr:x>
      <cdr:y>0.52599</cdr:y>
    </cdr:from>
    <cdr:to>
      <cdr:x>0.6386</cdr:x>
      <cdr:y>0.56476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154854" y="2843206"/>
          <a:ext cx="401086" cy="209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0.62898</cdr:x>
      <cdr:y>0.55948</cdr:y>
    </cdr:from>
    <cdr:to>
      <cdr:x>0.69056</cdr:x>
      <cdr:y>0.59648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487296" y="3024215"/>
          <a:ext cx="439326" cy="20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0.55823</cdr:x>
      <cdr:y>0.58414</cdr:y>
    </cdr:from>
    <cdr:to>
      <cdr:x>0.61981</cdr:x>
      <cdr:y>0.62467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971926" y="3157538"/>
          <a:ext cx="4381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0.56746</cdr:x>
      <cdr:y>0.61762</cdr:y>
    </cdr:from>
    <cdr:to>
      <cdr:x>0.62771</cdr:x>
      <cdr:y>0.65463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048384" y="3338507"/>
          <a:ext cx="429837" cy="200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0.5528</cdr:x>
      <cdr:y>0.6423</cdr:y>
    </cdr:from>
    <cdr:to>
      <cdr:x>0.63446</cdr:x>
      <cdr:y>0.67578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943816" y="3471890"/>
          <a:ext cx="582581" cy="180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0.57017</cdr:x>
      <cdr:y>0.67225</cdr:y>
    </cdr:from>
    <cdr:to>
      <cdr:x>0.63443</cdr:x>
      <cdr:y>0.71278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067746" y="3633794"/>
          <a:ext cx="458445" cy="219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0.54618</cdr:x>
      <cdr:y>0.70044</cdr:y>
    </cdr:from>
    <cdr:to>
      <cdr:x>0.6158</cdr:x>
      <cdr:y>0.73921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886201" y="3786188"/>
          <a:ext cx="4953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0.55819</cdr:x>
      <cdr:y>0.7304</cdr:y>
    </cdr:from>
    <cdr:to>
      <cdr:x>0.63449</cdr:x>
      <cdr:y>0.76917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982263" y="3948120"/>
          <a:ext cx="544342" cy="209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0.54082</cdr:x>
      <cdr:y>0.76035</cdr:y>
    </cdr:from>
    <cdr:to>
      <cdr:x>0.61043</cdr:x>
      <cdr:y>0.79912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858300" y="4110013"/>
          <a:ext cx="496614" cy="209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0.53138</cdr:x>
      <cdr:y>0.79207</cdr:y>
    </cdr:from>
    <cdr:to>
      <cdr:x>0.60099</cdr:x>
      <cdr:y>0.82731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790968" y="4281497"/>
          <a:ext cx="496613" cy="190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0.53136</cdr:x>
      <cdr:y>0.8185</cdr:y>
    </cdr:from>
    <cdr:to>
      <cdr:x>0.62373</cdr:x>
      <cdr:y>0.85374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790863" y="4424362"/>
          <a:ext cx="658989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0.55685</cdr:x>
      <cdr:y>0.84846</cdr:y>
    </cdr:from>
    <cdr:to>
      <cdr:x>0.63717</cdr:x>
      <cdr:y>0.89075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3972669" y="4586298"/>
          <a:ext cx="573021" cy="228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900"/>
        </a:p>
      </cdr:txBody>
    </cdr:sp>
  </cdr:relSizeAnchor>
  <cdr:relSizeAnchor xmlns:cdr="http://schemas.openxmlformats.org/drawingml/2006/chartDrawing">
    <cdr:from>
      <cdr:x>0.52069</cdr:x>
      <cdr:y>0.87665</cdr:y>
    </cdr:from>
    <cdr:to>
      <cdr:x>0.59432</cdr:x>
      <cdr:y>0.90837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3714698" y="4738689"/>
          <a:ext cx="525293" cy="17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-4.32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0.06935</cdr:x>
      <cdr:y>0.89345</cdr:y>
    </cdr:from>
    <cdr:to>
      <cdr:x>0.78548</cdr:x>
      <cdr:y>0.98446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575" y="3833813"/>
          <a:ext cx="4229100" cy="390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 baseline="0"/>
            <a:t>Sources: EU Commission Autumn forecast, 2014</a:t>
          </a:r>
        </a:p>
        <a:p xmlns:a="http://schemas.openxmlformats.org/drawingml/2006/main">
          <a:r>
            <a:rPr lang="fi-FI" sz="900" baseline="0"/>
            <a:t>                 OECD Economic Outlook, Nov. 2014</a:t>
          </a:r>
        </a:p>
        <a:p xmlns:a="http://schemas.openxmlformats.org/drawingml/2006/main">
          <a:endParaRPr lang="fi-FI" sz="1100" baseline="0"/>
        </a:p>
        <a:p xmlns:a="http://schemas.openxmlformats.org/drawingml/2006/main">
          <a:r>
            <a:rPr lang="fi-FI" sz="1100" baseline="0"/>
            <a:t>  </a:t>
          </a:r>
          <a:endParaRPr lang="fi-FI" sz="1100"/>
        </a:p>
      </cdr:txBody>
    </cdr:sp>
  </cdr:relSizeAnchor>
  <cdr:relSizeAnchor xmlns:cdr="http://schemas.openxmlformats.org/drawingml/2006/chartDrawing">
    <cdr:from>
      <cdr:x>0.09032</cdr:x>
      <cdr:y>0.75139</cdr:y>
    </cdr:from>
    <cdr:to>
      <cdr:x>0.43387</cdr:x>
      <cdr:y>0.80244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3400" y="3224214"/>
          <a:ext cx="20288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0.60645</cdr:x>
      <cdr:y>0.75361</cdr:y>
    </cdr:from>
    <cdr:to>
      <cdr:x>0.79516</cdr:x>
      <cdr:y>0.81132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81400" y="3233739"/>
          <a:ext cx="11144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* forecast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0.14875</cdr:x>
      <cdr:y>0.84849</cdr:y>
    </cdr:from>
    <cdr:to>
      <cdr:x>0.56968</cdr:x>
      <cdr:y>0.92754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3505" y="5154737"/>
          <a:ext cx="3915007" cy="480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/>
            <a:t>*</a:t>
          </a:r>
          <a:r>
            <a:rPr lang="fi-FI" sz="1100" baseline="0" dirty="0"/>
            <a:t> Koko kansantalous. </a:t>
          </a:r>
        </a:p>
        <a:p xmlns:a="http://schemas.openxmlformats.org/drawingml/2006/main">
          <a:r>
            <a:rPr lang="fi-FI" sz="1100" baseline="0" dirty="0"/>
            <a:t>E</a:t>
          </a:r>
          <a:r>
            <a:rPr lang="fi-FI" sz="1100" dirty="0"/>
            <a:t>nnusteet 2014-2016: Suomi</a:t>
          </a:r>
          <a:r>
            <a:rPr lang="fi-FI" sz="1100" baseline="0" dirty="0"/>
            <a:t> </a:t>
          </a:r>
          <a:r>
            <a:rPr lang="fi-FI" sz="1100" baseline="0" dirty="0" smtClean="0"/>
            <a:t> ETLA</a:t>
          </a:r>
          <a:r>
            <a:rPr lang="fi-FI" sz="1100" baseline="0" dirty="0"/>
            <a:t>, </a:t>
          </a:r>
          <a:r>
            <a:rPr lang="fi-FI" sz="1100" baseline="0" dirty="0" smtClean="0"/>
            <a:t>muut</a:t>
          </a:r>
          <a:r>
            <a:rPr lang="fi-FI" sz="1100" dirty="0" smtClean="0"/>
            <a:t> </a:t>
          </a:r>
          <a:r>
            <a:rPr lang="fi-FI" sz="1100" baseline="0" dirty="0" smtClean="0"/>
            <a:t> </a:t>
          </a:r>
          <a:r>
            <a:rPr lang="fi-FI" sz="1100" baseline="0" dirty="0"/>
            <a:t>NIESR</a:t>
          </a:r>
          <a:endParaRPr lang="fi-FI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6557" cy="495618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7312" y="0"/>
            <a:ext cx="2936557" cy="495618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829848EE-4311-4155-868A-7816A97E18A3}" type="datetimeFigureOut">
              <a:rPr lang="fi-FI" smtClean="0"/>
              <a:t>8.1.2015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800"/>
            <a:ext cx="2936557" cy="495618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7312" y="9408800"/>
            <a:ext cx="2936557" cy="495618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710D8F7B-7F1A-45B6-8EE5-EA25381070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25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6557" cy="495618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7312" y="0"/>
            <a:ext cx="2936557" cy="495618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1BE09723-6D2A-47FC-B190-B84C332FCB6B}" type="datetimeFigureOut">
              <a:rPr lang="en-GB" smtClean="0"/>
              <a:t>08/01/2015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545" y="4705984"/>
            <a:ext cx="5420360" cy="4457383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800"/>
            <a:ext cx="2936557" cy="495618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7312" y="9408800"/>
            <a:ext cx="2936557" cy="495618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2497CDFE-0A2E-49EF-AED4-AC54559A9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4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9017-66A7-445C-9650-828848B48A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09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3DA0-D5D4-4BA4-AF54-E4027B0CE1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09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77E4-6DD5-4EC8-AC50-44E65429AA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179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048030-1CBF-4ACF-B5FD-DD1B6F05F5E9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9D7307-E3BB-43DD-98FE-18928FA503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60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B4C9AF-A282-4332-8F6E-46A614DE6F4A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AB0490-73AE-46D7-B5DB-140E2489AD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14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13EEAE-0C45-42D0-9184-368AA3AE8231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9AE45F-A52C-42E5-96D1-CEB41A654B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87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40C6B9-047D-4988-9E2B-CA3B9D10525C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DD6D8D-B6F6-41E2-BA5D-667301DCD1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94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635FF9-911C-45C5-8948-C9602E080D39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F7C7FD-F341-430C-AA8A-D7BF8C73BD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44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D2C499-5687-4AE1-8EE7-3974470288BE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395451-2EC5-4FFC-B59D-29E299710C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70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959919-357D-4259-BF03-4BF4A8F04DAB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8D522B-33C8-4321-9DC1-1446F8F502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47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23B4F4-1704-4BD5-9A97-A0A1353C15ED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374EE1-B7E3-4E47-86A6-C949543ACC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24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36B97-BA3F-4BEE-86BB-5F39A32972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478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A40598-81C7-41DA-BD73-357A9563DBE3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6F1FE7-0346-4A54-A895-24F36D1AB7B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3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395925-36D0-4079-8DF4-62AAC7CCCDEF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368A15-58A3-4FEE-AA24-8D878DDA6D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73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67F75E-3278-48BD-8536-51B37E4BC585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D9EA61-200B-43D0-A129-1876954CCC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55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A1B7-E051-40B5-B0B2-4B7B006B631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3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F0F2-7AF1-4CF1-B94E-50B11A1F4A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00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2CD7-D2E7-415B-AEDD-AEBE19A32F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52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DDE8-E49F-4F7D-8CD4-398F8B721F5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66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2D94-A0A2-4939-B7E5-9D49C9DF88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1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E34B-0A10-4ADA-BB84-AABF20416F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51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BC24-BAAC-41F6-A8BD-EC274207B5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077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92B061-C691-4A6A-B7F0-BB08CBF2601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TUTKIMUSLAITOS, ETLA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7" r:id="rId1"/>
    <p:sldLayoutId id="2147486067" r:id="rId2"/>
    <p:sldLayoutId id="2147486068" r:id="rId3"/>
    <p:sldLayoutId id="2147486069" r:id="rId4"/>
    <p:sldLayoutId id="2147486070" r:id="rId5"/>
    <p:sldLayoutId id="2147486071" r:id="rId6"/>
    <p:sldLayoutId id="2147486072" r:id="rId7"/>
    <p:sldLayoutId id="2147486073" r:id="rId8"/>
    <p:sldLayoutId id="2147486074" r:id="rId9"/>
    <p:sldLayoutId id="2147486075" r:id="rId10"/>
    <p:sldLayoutId id="21474860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20C8A574-DFE1-437B-8214-C8215C5BB6F5}" type="datetimeFigureOut">
              <a:rPr lang="fi-FI"/>
              <a:pPr>
                <a:defRPr/>
              </a:pPr>
              <a:t>8.1.2015</a:t>
            </a:fld>
            <a:endParaRPr lang="fi-FI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E0519523-0BDB-48B2-98A0-8AB4F8E923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TUTKIMUSLAITOS, ETLA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8" r:id="rId1"/>
    <p:sldLayoutId id="2147486079" r:id="rId2"/>
    <p:sldLayoutId id="2147486080" r:id="rId3"/>
    <p:sldLayoutId id="2147486081" r:id="rId4"/>
    <p:sldLayoutId id="2147486082" r:id="rId5"/>
    <p:sldLayoutId id="2147486083" r:id="rId6"/>
    <p:sldLayoutId id="2147486084" r:id="rId7"/>
    <p:sldLayoutId id="2147486085" r:id="rId8"/>
    <p:sldLayoutId id="2147486086" r:id="rId9"/>
    <p:sldLayoutId id="2147486087" r:id="rId10"/>
    <p:sldLayoutId id="21474860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i-FI" sz="3200" b="1" dirty="0" smtClean="0"/>
              <a:t>Tulevan hallituksen talouspolitiikkahaasteet</a:t>
            </a:r>
            <a:endParaRPr lang="fi-FI" sz="3200" b="1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933825"/>
            <a:ext cx="9036496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i-FI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i-FI" dirty="0" smtClean="0"/>
              <a:t>Vesa Vihriälä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dirty="0" smtClean="0"/>
              <a:t>8.1.2015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97192" cy="1143000"/>
          </a:xfrm>
        </p:spPr>
        <p:txBody>
          <a:bodyPr/>
          <a:lstStyle/>
          <a:p>
            <a:r>
              <a:rPr lang="fi-FI" sz="2800" dirty="0" smtClean="0"/>
              <a:t>Investoinnit vajonneet vuoden 2005 alapuolelle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283725"/>
              </p:ext>
            </p:extLst>
          </p:nvPr>
        </p:nvGraphicFramePr>
        <p:xfrm>
          <a:off x="395536" y="1484784"/>
          <a:ext cx="8424936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11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78"/>
            <a:ext cx="9143999" cy="64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6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025"/>
            <a:ext cx="9138834" cy="64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94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569200" cy="936526"/>
          </a:xfrm>
        </p:spPr>
        <p:txBody>
          <a:bodyPr/>
          <a:lstStyle/>
          <a:p>
            <a:r>
              <a:rPr lang="fi-FI" sz="2800" dirty="0" smtClean="0"/>
              <a:t>Ero 1990-luvun lamaan: nyt voittopuolisesti tuottavuuden, ei työllisyyden notkahdus </a:t>
            </a:r>
            <a:endParaRPr lang="fi-FI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330838"/>
              </p:ext>
            </p:extLst>
          </p:nvPr>
        </p:nvGraphicFramePr>
        <p:xfrm>
          <a:off x="683568" y="1556793"/>
          <a:ext cx="8136904" cy="439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15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7225" y="1546820"/>
            <a:ext cx="8436375" cy="4762500"/>
            <a:chOff x="657225" y="1546820"/>
            <a:chExt cx="8436375" cy="4762500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2395446590"/>
                </p:ext>
              </p:extLst>
            </p:nvPr>
          </p:nvGraphicFramePr>
          <p:xfrm>
            <a:off x="657225" y="1546820"/>
            <a:ext cx="7840282" cy="4762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534829" y="4359015"/>
              <a:ext cx="235820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Markkinapalvelut</a:t>
              </a:r>
              <a:b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ilman posti- ja telekommunikaatiota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419872" y="2552588"/>
              <a:ext cx="179461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Teollisuus, pl. elektroniikka ja sähkötuotteet 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144652" y="2567624"/>
              <a:ext cx="194894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Trendi, markkinapalvelut (2000-2008)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024012" y="1659267"/>
              <a:ext cx="194894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Trendi, teollisuus (2000-2008)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9980" y="404664"/>
            <a:ext cx="820946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Työn </a:t>
            </a:r>
            <a:r>
              <a:rPr lang="fi-FI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tuottavuus </a:t>
            </a:r>
            <a:r>
              <a:rPr lang="fi-FI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vajonnut </a:t>
            </a:r>
            <a:r>
              <a:rPr lang="fi-FI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laajasti, ei vain Nokian osuuden  supistumisen takia</a:t>
            </a:r>
            <a:endParaRPr 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237312"/>
            <a:ext cx="41764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Lähde: EU KLEMS -aineisto.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7266" y="6515472"/>
            <a:ext cx="30957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ETLA, Muistioita hallitukselle, luku 2.2, kuvio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771" y="165926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Työn tuottavuuden kehitys eräillä toimialoilla, 2008 = 100</a:t>
            </a:r>
          </a:p>
        </p:txBody>
      </p:sp>
    </p:spTree>
    <p:extLst>
      <p:ext uri="{BB962C8B-B14F-4D97-AF65-F5344CB8AC3E}">
        <p14:creationId xmlns:p14="http://schemas.microsoft.com/office/powerpoint/2010/main" val="64351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1168" cy="720080"/>
          </a:xfrm>
        </p:spPr>
        <p:txBody>
          <a:bodyPr/>
          <a:lstStyle/>
          <a:p>
            <a:r>
              <a:rPr lang="fi-FI" sz="2800" dirty="0" smtClean="0"/>
              <a:t>Mutta miksi toipuminen niin hidasta?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4968552"/>
          </a:xfrm>
        </p:spPr>
        <p:txBody>
          <a:bodyPr/>
          <a:lstStyle/>
          <a:p>
            <a:r>
              <a:rPr lang="fi-FI" sz="2400" dirty="0" smtClean="0"/>
              <a:t>Uuden luominen ja tuottavuuden kasvu vaatii aina aikaa</a:t>
            </a:r>
          </a:p>
          <a:p>
            <a:r>
              <a:rPr lang="fi-FI" sz="2400" dirty="0" smtClean="0"/>
              <a:t>Riittämätön kustannuskilpailukyky =&gt; </a:t>
            </a:r>
            <a:r>
              <a:rPr lang="fi-FI" sz="2400" b="1" dirty="0" smtClean="0"/>
              <a:t>huono vientimenestys</a:t>
            </a:r>
          </a:p>
          <a:p>
            <a:endParaRPr lang="fi-FI" sz="2400" dirty="0" smtClean="0"/>
          </a:p>
          <a:p>
            <a:r>
              <a:rPr lang="fi-FI" sz="2400" dirty="0" smtClean="0"/>
              <a:t>Heikko vientikysyntä ja -menestys</a:t>
            </a:r>
          </a:p>
          <a:p>
            <a:r>
              <a:rPr lang="fi-FI" sz="2400" dirty="0" smtClean="0"/>
              <a:t>Työvoiman tarjonnan supistuminen: pelko työvoiman saatavuusongelmista, palkkatason noususta</a:t>
            </a:r>
          </a:p>
          <a:p>
            <a:r>
              <a:rPr lang="fi-FI" sz="2400" dirty="0" smtClean="0"/>
              <a:t>Julkisen talouden ahdinko: pelko verotuksen kiristymisestä, yritystoimintaa haittaavista menoleikkauksista</a:t>
            </a:r>
          </a:p>
          <a:p>
            <a:pPr marL="0" indent="0">
              <a:buNone/>
            </a:pPr>
            <a:r>
              <a:rPr lang="fi-FI" sz="2400" dirty="0" smtClean="0"/>
              <a:t>=&gt; </a:t>
            </a:r>
            <a:r>
              <a:rPr lang="fi-FI" sz="2400" b="1" dirty="0" smtClean="0"/>
              <a:t>Kannustimet investoida heikot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0202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49607"/>
              </p:ext>
            </p:extLst>
          </p:nvPr>
        </p:nvGraphicFramePr>
        <p:xfrm>
          <a:off x="179512" y="1052736"/>
          <a:ext cx="881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95436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Suomen kustannus- ja kasvukilpailukyky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309320"/>
            <a:ext cx="442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Lähteet: AMECO, IMD, WEF (omat laskelmat)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1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3568" y="416396"/>
            <a:ext cx="83529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Teollisuuden kustannuskilpailukyky </a:t>
            </a:r>
            <a:r>
              <a:rPr lang="fi-FI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historiallisen heikko</a:t>
            </a:r>
            <a:endParaRPr 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6515472"/>
            <a:ext cx="41764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Lähde: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Ameco-tietokanta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7266" y="6515472"/>
            <a:ext cx="30957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ETLA, Muistioita hallitukselle, luku 2.2, kuvio 4.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1560" y="1565869"/>
            <a:ext cx="8094290" cy="4743451"/>
            <a:chOff x="611560" y="1565869"/>
            <a:chExt cx="8094290" cy="4743451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229999856"/>
                </p:ext>
              </p:extLst>
            </p:nvPr>
          </p:nvGraphicFramePr>
          <p:xfrm>
            <a:off x="1063565" y="1565869"/>
            <a:ext cx="7642285" cy="47434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19672" y="2332947"/>
              <a:ext cx="17275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Suhteessa Ruotsiin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999158" y="3412282"/>
              <a:ext cx="131466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Suhteessa 18 euromaahan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340990" y="4979315"/>
              <a:ext cx="142772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Suhteessa Saksaan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6649329" y="2606380"/>
              <a:ext cx="188934" cy="8005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50060" y="1924794"/>
              <a:ext cx="0" cy="5041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16200000">
              <a:off x="-888376" y="3953528"/>
              <a:ext cx="327687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b="1" dirty="0">
                  <a:solidFill>
                    <a:srgbClr val="7777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Kustannuskilpailukyky paranee </a:t>
              </a:r>
              <a:endParaRPr lang="en-US" b="1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70533" y="140128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Suomen teollisuuden </a:t>
            </a:r>
            <a:r>
              <a:rPr lang="fi-FI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suhteelliset reaaliset yksikkötyökustannukset, vuosien </a:t>
            </a:r>
            <a:r>
              <a:rPr lang="fi-FI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1995–2012 keskiarvo = 100</a:t>
            </a:r>
          </a:p>
        </p:txBody>
      </p:sp>
    </p:spTree>
    <p:extLst>
      <p:ext uri="{BB962C8B-B14F-4D97-AF65-F5344CB8AC3E}">
        <p14:creationId xmlns:p14="http://schemas.microsoft.com/office/powerpoint/2010/main" val="12680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065144" cy="864518"/>
          </a:xfrm>
        </p:spPr>
        <p:txBody>
          <a:bodyPr/>
          <a:lstStyle/>
          <a:p>
            <a:r>
              <a:rPr lang="fi-FI" sz="3200" dirty="0" smtClean="0"/>
              <a:t>Julkinen talous ei ole oikenemassa</a:t>
            </a:r>
            <a:endParaRPr lang="fi-FI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412776"/>
            <a:ext cx="8065392" cy="4608511"/>
          </a:xfrm>
        </p:spPr>
        <p:txBody>
          <a:bodyPr/>
          <a:lstStyle/>
          <a:p>
            <a:r>
              <a:rPr lang="fi-FI" sz="2400" dirty="0" smtClean="0"/>
              <a:t>Julkisessa taloudessa kestävyysvaje eläkeuudistuksen jälkeenkin (noin 2 %)</a:t>
            </a:r>
          </a:p>
          <a:p>
            <a:endParaRPr lang="fi-FI" sz="2400" dirty="0"/>
          </a:p>
          <a:p>
            <a:r>
              <a:rPr lang="fi-FI" sz="2400" dirty="0" smtClean="0"/>
              <a:t>Alijäämät pienenevät, mutta velka-suhde ylittää 60 % ja jatkaa kasvuaan verraten suotuisankin kasvun oloissa</a:t>
            </a:r>
          </a:p>
          <a:p>
            <a:endParaRPr lang="fi-FI" sz="2400" dirty="0"/>
          </a:p>
          <a:p>
            <a:r>
              <a:rPr lang="fi-FI" sz="2400" dirty="0" smtClean="0"/>
              <a:t>EU-kriteerit: rakenteellinen alijäämää ongelma jo nyt, velkataso 2-3 vuoden päästä</a:t>
            </a:r>
          </a:p>
          <a:p>
            <a:endParaRPr lang="fi-FI" sz="2400" dirty="0"/>
          </a:p>
          <a:p>
            <a:r>
              <a:rPr lang="fi-FI" sz="2400" dirty="0" err="1" smtClean="0"/>
              <a:t>Fipon</a:t>
            </a:r>
            <a:r>
              <a:rPr lang="fi-FI" sz="2400" dirty="0" smtClean="0"/>
              <a:t> liikkumavara tulevaisuudessa: velkataso pitäisi saada reilusti alle 60 prosentin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10427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419" y="620688"/>
            <a:ext cx="846043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Alijäämä ei enää kasva, velka </a:t>
            </a:r>
            <a:r>
              <a:rPr lang="fi-FI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kyllä, vaikka talous kasvaisi vähintään potentiaalin vauhtia</a:t>
            </a:r>
            <a:endParaRPr lang="fi-FI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988" y="5949280"/>
            <a:ext cx="41764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Lähde: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ETLAn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arvio.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7266" y="6515472"/>
            <a:ext cx="30957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ETLA, Muistioita hallitukselle, luku 2.4,taulukko 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772816"/>
            <a:ext cx="80310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18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24" y="692696"/>
            <a:ext cx="8784976" cy="792088"/>
          </a:xfrm>
        </p:spPr>
        <p:txBody>
          <a:bodyPr/>
          <a:lstStyle/>
          <a:p>
            <a:r>
              <a:rPr lang="en-GB" sz="3200" dirty="0" smtClean="0"/>
              <a:t>Suomi </a:t>
            </a:r>
            <a:r>
              <a:rPr lang="fi-FI" sz="3200" dirty="0" smtClean="0"/>
              <a:t>juuttunut pitkittyneeseen taantumaan 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8317432" cy="3240360"/>
          </a:xfrm>
        </p:spPr>
        <p:txBody>
          <a:bodyPr/>
          <a:lstStyle/>
          <a:p>
            <a:r>
              <a:rPr lang="fi-FI" sz="2400" dirty="0" smtClean="0"/>
              <a:t>BKT 6-7 % kriisiä edeltänyttä huippua pienempi </a:t>
            </a:r>
          </a:p>
          <a:p>
            <a:endParaRPr lang="fi-FI" sz="2400" dirty="0" smtClean="0"/>
          </a:p>
          <a:p>
            <a:r>
              <a:rPr lang="fi-FI" sz="2400" dirty="0" smtClean="0"/>
              <a:t>Suomi pärjännyt keskeisiä kilpailijamaita huonommin</a:t>
            </a:r>
          </a:p>
          <a:p>
            <a:endParaRPr lang="fi-FI" sz="2400" dirty="0" smtClean="0"/>
          </a:p>
          <a:p>
            <a:r>
              <a:rPr lang="fi-FI" sz="2400" dirty="0" smtClean="0"/>
              <a:t>BKT:n toipuminen hitaampaa kuin  90-luvun lamassa </a:t>
            </a:r>
          </a:p>
          <a:p>
            <a:endParaRPr lang="fi-FI" sz="2400" dirty="0"/>
          </a:p>
          <a:p>
            <a:endParaRPr lang="fi-FI" sz="2400" dirty="0" smtClean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23078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69825" y="1552575"/>
            <a:ext cx="7912199" cy="4762500"/>
            <a:chOff x="669825" y="1552575"/>
            <a:chExt cx="7912199" cy="4762500"/>
          </a:xfrm>
        </p:grpSpPr>
        <p:sp>
          <p:nvSpPr>
            <p:cNvPr id="2" name="Rectangle 1"/>
            <p:cNvSpPr/>
            <p:nvPr/>
          </p:nvSpPr>
          <p:spPr>
            <a:xfrm>
              <a:off x="5364271" y="1695451"/>
              <a:ext cx="3014773" cy="4174330"/>
            </a:xfrm>
            <a:prstGeom prst="rect">
              <a:avLst/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591846111"/>
                </p:ext>
              </p:extLst>
            </p:nvPr>
          </p:nvGraphicFramePr>
          <p:xfrm>
            <a:off x="669825" y="1552575"/>
            <a:ext cx="7912199" cy="4762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286459" y="2952418"/>
              <a:ext cx="8538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Menot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351698" y="3832439"/>
              <a:ext cx="169565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Julkisyhteisöjen velka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522804" y="1975567"/>
              <a:ext cx="130698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Velkaennuste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441117" y="2803625"/>
              <a:ext cx="147036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Menoennuste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6889" y="548680"/>
            <a:ext cx="8113824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Velkaantuneisuuden taittuminen ei näköpiirissä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Julkiset menot ja velka suhteessa BKT:hen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339" y="6361584"/>
            <a:ext cx="41764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Lähde: Tilastokeskus</a:t>
            </a:r>
            <a:r>
              <a:rPr lang="fi-FI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Etlan ennuste</a:t>
            </a:r>
            <a:endParaRPr lang="fi-FI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7266" y="6515472"/>
            <a:ext cx="30957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ETLA, Muistioita hallitukselle, luku 2.4, kuvio 1.</a:t>
            </a:r>
          </a:p>
        </p:txBody>
      </p:sp>
    </p:spTree>
    <p:extLst>
      <p:ext uri="{BB962C8B-B14F-4D97-AF65-F5344CB8AC3E}">
        <p14:creationId xmlns:p14="http://schemas.microsoft.com/office/powerpoint/2010/main" val="216404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7921128" cy="1143000"/>
          </a:xfrm>
        </p:spPr>
        <p:txBody>
          <a:bodyPr/>
          <a:lstStyle/>
          <a:p>
            <a:r>
              <a:rPr lang="fi-FI" sz="3200" dirty="0" smtClean="0"/>
              <a:t>Talouspolitiikan keskeiset kysymykset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Kustannuskilpailukyvyn palauttaminen</a:t>
            </a:r>
          </a:p>
          <a:p>
            <a:endParaRPr lang="fi-FI" sz="2400" dirty="0" smtClean="0"/>
          </a:p>
          <a:p>
            <a:r>
              <a:rPr lang="fi-FI" sz="2400" dirty="0" smtClean="0"/>
              <a:t>Tuottavuuskasvun nopeuttaminen</a:t>
            </a:r>
          </a:p>
          <a:p>
            <a:endParaRPr lang="fi-FI" sz="2400" dirty="0" smtClean="0"/>
          </a:p>
          <a:p>
            <a:r>
              <a:rPr lang="fi-FI" sz="2400" dirty="0" smtClean="0"/>
              <a:t>Työvoiman tarjonnan lisääminen </a:t>
            </a:r>
          </a:p>
          <a:p>
            <a:endParaRPr lang="fi-FI" sz="2400" dirty="0" smtClean="0"/>
          </a:p>
          <a:p>
            <a:r>
              <a:rPr lang="fi-FI" sz="2400" dirty="0" smtClean="0"/>
              <a:t>Työmarkkinoiden toiminnan parantaminen</a:t>
            </a:r>
          </a:p>
          <a:p>
            <a:endParaRPr lang="fi-FI" sz="2400" dirty="0" smtClean="0"/>
          </a:p>
          <a:p>
            <a:r>
              <a:rPr lang="fi-FI" sz="2400" dirty="0" smtClean="0"/>
              <a:t>Julkisen talouden tasapainotus ja finanssipolitiikka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9335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569200" cy="864518"/>
          </a:xfrm>
        </p:spPr>
        <p:txBody>
          <a:bodyPr/>
          <a:lstStyle/>
          <a:p>
            <a:r>
              <a:rPr lang="fi-FI" sz="3200" dirty="0" smtClean="0"/>
              <a:t>Kustannuskilpailukyvyn palauttaminen 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556793"/>
            <a:ext cx="8137400" cy="4393158"/>
          </a:xfrm>
        </p:spPr>
        <p:txBody>
          <a:bodyPr/>
          <a:lstStyle/>
          <a:p>
            <a:r>
              <a:rPr lang="fi-FI" sz="2400" dirty="0" smtClean="0"/>
              <a:t>Palkkamaltti (0-linja) vuosiksi eteenpäin välttämätön, mutta sekin hidas prosessi, kun myös kilpailijamaiden palkkakehitys hidas</a:t>
            </a:r>
          </a:p>
          <a:p>
            <a:r>
              <a:rPr lang="fi-FI" sz="2400" dirty="0" smtClean="0"/>
              <a:t>Työnantajamaksujen tilapäinen alennus </a:t>
            </a:r>
          </a:p>
          <a:p>
            <a:pPr lvl="1"/>
            <a:r>
              <a:rPr lang="fi-FI" sz="2000" dirty="0" smtClean="0"/>
              <a:t>Heikko kotimainen kysyntä =&gt; alijäämärahoitus suotava</a:t>
            </a:r>
          </a:p>
          <a:p>
            <a:pPr lvl="1"/>
            <a:r>
              <a:rPr lang="fi-FI" sz="2000" dirty="0" smtClean="0"/>
              <a:t>Alijäämä suuri: 5 prosenttiyksikköä = 3 mrd. / v.</a:t>
            </a:r>
          </a:p>
          <a:p>
            <a:pPr lvl="1"/>
            <a:r>
              <a:rPr lang="fi-FI" sz="2000" dirty="0" smtClean="0"/>
              <a:t>Mahdollinen vain jos tulevia menoja leikataan (maksuja </a:t>
            </a:r>
            <a:r>
              <a:rPr lang="fi-FI" sz="2000" dirty="0" err="1" smtClean="0"/>
              <a:t>nost</a:t>
            </a:r>
            <a:r>
              <a:rPr lang="fi-FI" sz="2000" dirty="0" smtClean="0"/>
              <a:t>.)</a:t>
            </a:r>
          </a:p>
          <a:p>
            <a:pPr lvl="1"/>
            <a:r>
              <a:rPr lang="fi-FI" sz="2000" dirty="0" smtClean="0"/>
              <a:t>VKS/FPS ongelma alijäämän takia, ei välttämättä velan vuoksi</a:t>
            </a:r>
            <a:endParaRPr lang="fi-FI" sz="2000" dirty="0"/>
          </a:p>
          <a:p>
            <a:r>
              <a:rPr lang="fi-FI" sz="2400" dirty="0" smtClean="0"/>
              <a:t>Työajan pidennys</a:t>
            </a:r>
          </a:p>
          <a:p>
            <a:pPr lvl="1"/>
            <a:r>
              <a:rPr lang="fi-FI" sz="2000" dirty="0" smtClean="0"/>
              <a:t>Potentiaalisesti suuri efekti</a:t>
            </a:r>
          </a:p>
          <a:p>
            <a:pPr lvl="1"/>
            <a:r>
              <a:rPr lang="fi-FI" sz="2000" dirty="0" smtClean="0"/>
              <a:t>Lyhyen ajan vaikutus työllisyyteen kielteinen</a:t>
            </a:r>
          </a:p>
          <a:p>
            <a:endParaRPr lang="fi-FI" sz="2400" dirty="0" smtClean="0"/>
          </a:p>
          <a:p>
            <a:pPr marL="0" indent="0">
              <a:buNone/>
            </a:pP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339519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02413"/>
              </p:ext>
            </p:extLst>
          </p:nvPr>
        </p:nvGraphicFramePr>
        <p:xfrm>
          <a:off x="0" y="1484785"/>
          <a:ext cx="930088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1" y="404664"/>
            <a:ext cx="8613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Suomen ja kilpailijamaiden yksikkötyökustannukset samassa valuutassa*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647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641208" cy="792510"/>
          </a:xfrm>
        </p:spPr>
        <p:txBody>
          <a:bodyPr/>
          <a:lstStyle/>
          <a:p>
            <a:r>
              <a:rPr lang="fi-FI" sz="3200" dirty="0"/>
              <a:t>Tuottavuuskasvun nopeuttaminen</a:t>
            </a:r>
            <a:endParaRPr lang="sv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80920" cy="4465166"/>
          </a:xfrm>
        </p:spPr>
        <p:txBody>
          <a:bodyPr/>
          <a:lstStyle/>
          <a:p>
            <a:r>
              <a:rPr lang="fi-FI" sz="2400" dirty="0"/>
              <a:t>Perusvahvuuksien säilyttäminen: koulutus, tutkimus, </a:t>
            </a:r>
            <a:r>
              <a:rPr lang="fi-FI" sz="2400" dirty="0" err="1" smtClean="0"/>
              <a:t>infra</a:t>
            </a:r>
            <a:r>
              <a:rPr lang="fi-FI" sz="2400" dirty="0" smtClean="0"/>
              <a:t> </a:t>
            </a:r>
            <a:endParaRPr lang="fi-FI" sz="2400" dirty="0"/>
          </a:p>
          <a:p>
            <a:endParaRPr lang="fi-FI" sz="2400" dirty="0" smtClean="0"/>
          </a:p>
          <a:p>
            <a:r>
              <a:rPr lang="fi-FI" sz="2400" dirty="0" smtClean="0"/>
              <a:t>Tehokkuutta tukevan rakennemuutoksen tuki</a:t>
            </a:r>
          </a:p>
          <a:p>
            <a:pPr lvl="1"/>
            <a:r>
              <a:rPr lang="fi-FI" sz="2000" dirty="0" smtClean="0"/>
              <a:t>Kilpailukykyinen </a:t>
            </a:r>
            <a:r>
              <a:rPr lang="fi-FI" sz="2000" dirty="0"/>
              <a:t>ja </a:t>
            </a:r>
            <a:r>
              <a:rPr lang="fi-FI" sz="2000" dirty="0" smtClean="0"/>
              <a:t>neutraalimpi </a:t>
            </a:r>
            <a:r>
              <a:rPr lang="fi-FI" sz="2000" dirty="0"/>
              <a:t>yritys- ja </a:t>
            </a:r>
            <a:r>
              <a:rPr lang="fi-FI" sz="2000" dirty="0" smtClean="0"/>
              <a:t>pääomatuloverotus</a:t>
            </a:r>
          </a:p>
          <a:p>
            <a:pPr lvl="1"/>
            <a:r>
              <a:rPr lang="fi-FI" sz="2000" dirty="0" smtClean="0"/>
              <a:t>Yritystukien arviointi, uudelleenkohdennus</a:t>
            </a:r>
          </a:p>
          <a:p>
            <a:pPr lvl="1"/>
            <a:r>
              <a:rPr lang="fi-FI" sz="2000" dirty="0" smtClean="0"/>
              <a:t>Kilpailupolitiikka</a:t>
            </a:r>
            <a:endParaRPr lang="fi-FI" sz="2000" dirty="0"/>
          </a:p>
          <a:p>
            <a:endParaRPr lang="fi-FI" sz="2400" dirty="0" smtClean="0"/>
          </a:p>
          <a:p>
            <a:r>
              <a:rPr lang="fi-FI" sz="2400" dirty="0" smtClean="0"/>
              <a:t>Työvoiman </a:t>
            </a:r>
            <a:r>
              <a:rPr lang="fi-FI" sz="2400" dirty="0"/>
              <a:t>liikkuvuuden edistäminen</a:t>
            </a:r>
          </a:p>
          <a:p>
            <a:pPr lvl="1"/>
            <a:r>
              <a:rPr lang="fi-FI" sz="2000" dirty="0" smtClean="0"/>
              <a:t>Asuntopolitiikka: asuntojen varainsiirtovero pois, tonttipolitiikka</a:t>
            </a:r>
            <a:endParaRPr lang="fi-FI" sz="2000" dirty="0"/>
          </a:p>
          <a:p>
            <a:pPr lvl="1"/>
            <a:r>
              <a:rPr lang="fi-FI" sz="2000" dirty="0" smtClean="0"/>
              <a:t>Työttömyysturva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56046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176" cy="792510"/>
          </a:xfrm>
        </p:spPr>
        <p:txBody>
          <a:bodyPr/>
          <a:lstStyle/>
          <a:p>
            <a:r>
              <a:rPr lang="fi-FI" sz="3200" dirty="0" smtClean="0"/>
              <a:t>Työvoiman tarjonnan lisääminen 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92888" cy="4824536"/>
          </a:xfrm>
        </p:spPr>
        <p:txBody>
          <a:bodyPr/>
          <a:lstStyle/>
          <a:p>
            <a:r>
              <a:rPr lang="fi-FI" sz="2400" dirty="0" smtClean="0"/>
              <a:t>Eläkeuudistuksen täsmennys: työttömyysputken alarajan kytkeminen vanhuuseläkeikään</a:t>
            </a:r>
          </a:p>
          <a:p>
            <a:endParaRPr lang="fi-FI" sz="2400" dirty="0"/>
          </a:p>
          <a:p>
            <a:r>
              <a:rPr lang="fi-FI" sz="2400" dirty="0" smtClean="0"/>
              <a:t>Työn verotuksen keventäminen kautta linjan</a:t>
            </a:r>
          </a:p>
          <a:p>
            <a:pPr lvl="1"/>
            <a:r>
              <a:rPr lang="fi-FI" sz="2000" dirty="0" smtClean="0"/>
              <a:t>Jos </a:t>
            </a:r>
            <a:r>
              <a:rPr lang="fi-FI" sz="2000" dirty="0" err="1" smtClean="0"/>
              <a:t>TA-maksuihin</a:t>
            </a:r>
            <a:r>
              <a:rPr lang="fi-FI" sz="2000" dirty="0" smtClean="0"/>
              <a:t> tilapäinen alennus, sen jatkeeksi</a:t>
            </a:r>
          </a:p>
          <a:p>
            <a:pPr lvl="1"/>
            <a:r>
              <a:rPr lang="fi-FI" sz="2000" dirty="0" smtClean="0"/>
              <a:t>Jos ei alennusta, syytä aloittaa heti</a:t>
            </a:r>
          </a:p>
          <a:p>
            <a:endParaRPr lang="fi-FI" sz="2000" dirty="0" smtClean="0"/>
          </a:p>
          <a:p>
            <a:r>
              <a:rPr lang="fi-FI" sz="2400" dirty="0" smtClean="0"/>
              <a:t>Maahanmuuttopolitiikka</a:t>
            </a:r>
          </a:p>
          <a:p>
            <a:pPr lvl="1"/>
            <a:r>
              <a:rPr lang="fi-FI" sz="2000" dirty="0" smtClean="0"/>
              <a:t>Tarveharkinnan poisto ETA-alueen ulkopuolelta tulevan työvoiman osalta</a:t>
            </a:r>
          </a:p>
          <a:p>
            <a:pPr lvl="1"/>
            <a:r>
              <a:rPr lang="fi-FI" sz="2000" dirty="0" smtClean="0"/>
              <a:t>Kotouttamispolitiikan tehostaminen</a:t>
            </a:r>
          </a:p>
          <a:p>
            <a:pPr marL="457200" lvl="1" indent="0">
              <a:buNone/>
            </a:pPr>
            <a:r>
              <a:rPr lang="fi-FI" sz="2000" dirty="0"/>
              <a:t>	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1937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569200" cy="864518"/>
          </a:xfrm>
        </p:spPr>
        <p:txBody>
          <a:bodyPr/>
          <a:lstStyle/>
          <a:p>
            <a:r>
              <a:rPr lang="fi-FI" sz="3200" dirty="0" smtClean="0"/>
              <a:t>Työmarkkinoiden toiminnan </a:t>
            </a:r>
            <a:r>
              <a:rPr lang="sv-FI" sz="3200" dirty="0" smtClean="0"/>
              <a:t>parantaminen</a:t>
            </a:r>
            <a:endParaRPr lang="sv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12776"/>
            <a:ext cx="8209408" cy="4824535"/>
          </a:xfrm>
        </p:spPr>
        <p:txBody>
          <a:bodyPr/>
          <a:lstStyle/>
          <a:p>
            <a:r>
              <a:rPr lang="fi-FI" sz="2400" dirty="0"/>
              <a:t>Rekrytointikynnyksen </a:t>
            </a:r>
            <a:r>
              <a:rPr lang="fi-FI" sz="2400" dirty="0" smtClean="0"/>
              <a:t>madaltaminen</a:t>
            </a:r>
          </a:p>
          <a:p>
            <a:pPr lvl="1"/>
            <a:r>
              <a:rPr lang="fi-FI" sz="2000" dirty="0" smtClean="0"/>
              <a:t>Koeajan pidennys</a:t>
            </a:r>
          </a:p>
          <a:p>
            <a:pPr lvl="1"/>
            <a:r>
              <a:rPr lang="fi-FI" sz="2000" dirty="0" smtClean="0"/>
              <a:t>Henkilöperusteisen irtisanomisen helpottaminen</a:t>
            </a:r>
          </a:p>
          <a:p>
            <a:pPr lvl="1"/>
            <a:r>
              <a:rPr lang="fi-FI" sz="2000" dirty="0" smtClean="0"/>
              <a:t>Takaisinottovelvoitteen ja uuden työn tarjoamisvelvoitteiden poisto (taloudellisista ja tuotannollisista syistä irtisanotut)</a:t>
            </a:r>
          </a:p>
          <a:p>
            <a:r>
              <a:rPr lang="fi-FI" sz="2400" dirty="0" smtClean="0"/>
              <a:t>Rakennetyöttömyyden vähentäminen</a:t>
            </a:r>
          </a:p>
          <a:p>
            <a:pPr lvl="1"/>
            <a:r>
              <a:rPr lang="fi-FI" sz="2000" dirty="0" smtClean="0"/>
              <a:t>Työttömyysturvan kehittäminen: lyhyempi kesto, mahdollisesti korkeampi taso</a:t>
            </a:r>
            <a:endParaRPr lang="fi-FI" sz="2400" dirty="0" smtClean="0"/>
          </a:p>
          <a:p>
            <a:r>
              <a:rPr lang="fi-FI" sz="2400" dirty="0" smtClean="0"/>
              <a:t>Palkanmuodostus </a:t>
            </a:r>
          </a:p>
          <a:p>
            <a:pPr lvl="1"/>
            <a:r>
              <a:rPr lang="fi-FI" sz="2000" dirty="0" smtClean="0"/>
              <a:t>Avoimen </a:t>
            </a:r>
            <a:r>
              <a:rPr lang="fi-FI" sz="2000" dirty="0"/>
              <a:t>sektorin johtajuus, </a:t>
            </a:r>
            <a:endParaRPr lang="fi-FI" sz="2000" dirty="0" smtClean="0"/>
          </a:p>
          <a:p>
            <a:pPr lvl="1"/>
            <a:r>
              <a:rPr lang="fi-FI" sz="2000" dirty="0" smtClean="0"/>
              <a:t>Yritystason sopiminen</a:t>
            </a:r>
          </a:p>
          <a:p>
            <a:endParaRPr lang="fi-FI" sz="2400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75730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97192" cy="720502"/>
          </a:xfrm>
        </p:spPr>
        <p:txBody>
          <a:bodyPr/>
          <a:lstStyle/>
          <a:p>
            <a:r>
              <a:rPr lang="fi-FI" sz="3200" dirty="0"/>
              <a:t>Julkisen talouden tasapainotus ja </a:t>
            </a:r>
            <a:r>
              <a:rPr lang="fi-FI" sz="3200" dirty="0" err="1"/>
              <a:t>fipo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424806" cy="5040560"/>
          </a:xfrm>
        </p:spPr>
        <p:txBody>
          <a:bodyPr/>
          <a:lstStyle/>
          <a:p>
            <a:r>
              <a:rPr lang="fi-FI" sz="2400" dirty="0" smtClean="0"/>
              <a:t>Pitkä aikaväli: kestävyysvajetta korjaavista rakennetoimista päätökset hallituskauden alussa</a:t>
            </a:r>
          </a:p>
          <a:p>
            <a:r>
              <a:rPr lang="fi-FI" sz="2400" dirty="0" smtClean="0"/>
              <a:t>Koska tulokset epävarmoja ja hitaita, tarvitaan myös välitöntä sopeutusta</a:t>
            </a:r>
          </a:p>
          <a:p>
            <a:r>
              <a:rPr lang="fi-FI" sz="2400" dirty="0" smtClean="0"/>
              <a:t>Keskipitkän ajan tavoite: velkasuhteen taittaminen laskuun ja noin 60 prosenttiin 2019 mennessä</a:t>
            </a:r>
          </a:p>
          <a:p>
            <a:pPr lvl="1"/>
            <a:r>
              <a:rPr lang="fi-FI" sz="2000" dirty="0" smtClean="0"/>
              <a:t>tarvitaan 2,5 – 5 miljardin sopeutustoimet</a:t>
            </a:r>
          </a:p>
          <a:p>
            <a:pPr lvl="1"/>
            <a:r>
              <a:rPr lang="fi-FI" sz="2000" dirty="0" smtClean="0"/>
              <a:t>pysyvinä voi alentaa velkatason 2035 mennessä 30+ prosenttiin</a:t>
            </a:r>
          </a:p>
          <a:p>
            <a:pPr lvl="1"/>
            <a:r>
              <a:rPr lang="fi-FI" sz="2000" dirty="0" smtClean="0"/>
              <a:t>Veroaste =&gt; sopeutus menopuolelta; indeksitarkistukset!</a:t>
            </a:r>
          </a:p>
          <a:p>
            <a:r>
              <a:rPr lang="fi-FI" sz="2400" dirty="0" err="1" smtClean="0"/>
              <a:t>Sote-uudistus</a:t>
            </a:r>
            <a:r>
              <a:rPr lang="fi-FI" sz="2400" dirty="0"/>
              <a:t>: </a:t>
            </a:r>
            <a:r>
              <a:rPr lang="fi-FI" sz="2400" dirty="0" smtClean="0"/>
              <a:t>uusi harkinta</a:t>
            </a:r>
            <a:r>
              <a:rPr lang="fi-FI" sz="2400" dirty="0"/>
              <a:t>, kun rahoitusselvitys valmis</a:t>
            </a:r>
          </a:p>
          <a:p>
            <a:r>
              <a:rPr lang="fi-FI" sz="2400" dirty="0" smtClean="0"/>
              <a:t>Lyhyen </a:t>
            </a:r>
            <a:r>
              <a:rPr lang="fi-FI" sz="2400" dirty="0"/>
              <a:t>ajan tuki kasvulle mahdollista vain jos menopaineita voidaan uskottavasti leikata</a:t>
            </a:r>
            <a:endParaRPr lang="fi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98949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fi-FI" dirty="0" smtClean="0"/>
              <a:t>Kiitos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044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32731"/>
              </p:ext>
            </p:extLst>
          </p:nvPr>
        </p:nvGraphicFramePr>
        <p:xfrm>
          <a:off x="-82443" y="391405"/>
          <a:ext cx="9308887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52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97192" cy="1143000"/>
          </a:xfrm>
        </p:spPr>
        <p:txBody>
          <a:bodyPr/>
          <a:lstStyle/>
          <a:p>
            <a:r>
              <a:rPr lang="fi-FI" sz="2800" dirty="0" smtClean="0"/>
              <a:t>BKT:n toipuminen heikompaa kuin 1990-luvulla</a:t>
            </a:r>
            <a:endParaRPr lang="fi-FI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205005"/>
              </p:ext>
            </p:extLst>
          </p:nvPr>
        </p:nvGraphicFramePr>
        <p:xfrm>
          <a:off x="467544" y="1412776"/>
          <a:ext cx="820990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35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7993136" cy="576486"/>
          </a:xfrm>
        </p:spPr>
        <p:txBody>
          <a:bodyPr/>
          <a:lstStyle/>
          <a:p>
            <a:r>
              <a:rPr lang="fi-FI" sz="3200" dirty="0" smtClean="0"/>
              <a:t>Heikkouden syyt  ja luonne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040560"/>
          </a:xfrm>
        </p:spPr>
        <p:txBody>
          <a:bodyPr/>
          <a:lstStyle/>
          <a:p>
            <a:r>
              <a:rPr lang="fi-FI" sz="2400" dirty="0" smtClean="0"/>
              <a:t>EI: makropolitiikka: poikkeuksellisen kireät rahoitusolot tai finanssipolitiikka </a:t>
            </a:r>
          </a:p>
          <a:p>
            <a:r>
              <a:rPr lang="fi-FI" sz="2400" dirty="0" smtClean="0"/>
              <a:t>Kotimaisen kysynnän aneemisuus seurausta viennin pitkään jatkuneesta heikkoudesta</a:t>
            </a:r>
          </a:p>
          <a:p>
            <a:r>
              <a:rPr lang="fi-FI" sz="2400" dirty="0" smtClean="0"/>
              <a:t>Poikkeukselliset shokit vientiromahduksen taustalla</a:t>
            </a:r>
          </a:p>
          <a:p>
            <a:pPr lvl="1"/>
            <a:r>
              <a:rPr lang="fi-FI" sz="2000" dirty="0" smtClean="0"/>
              <a:t>Nokia/ICT-klusterin romahdus</a:t>
            </a:r>
          </a:p>
          <a:p>
            <a:pPr lvl="1"/>
            <a:r>
              <a:rPr lang="fi-FI" sz="2000" dirty="0" smtClean="0"/>
              <a:t>Paperin kysynnän pitkäaikainen alamäki</a:t>
            </a:r>
          </a:p>
          <a:p>
            <a:pPr lvl="1"/>
            <a:r>
              <a:rPr lang="fi-FI" sz="2000" dirty="0" smtClean="0"/>
              <a:t>Investointibuumin muutos investointilamaksi</a:t>
            </a:r>
          </a:p>
          <a:p>
            <a:pPr lvl="1"/>
            <a:r>
              <a:rPr lang="fi-FI" sz="2000" dirty="0" smtClean="0"/>
              <a:t>Tuoreimpana Venäjä</a:t>
            </a:r>
            <a:endParaRPr lang="fi-FI" sz="2000" dirty="0"/>
          </a:p>
          <a:p>
            <a:r>
              <a:rPr lang="fi-FI" sz="2400" dirty="0" smtClean="0"/>
              <a:t>Tuotannon heikkous ennen kaikkea tuottavuuden putoamista trendiltään, pienemmässä määrin työpanoksen supistumista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9811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569200" cy="720502"/>
          </a:xfrm>
        </p:spPr>
        <p:txBody>
          <a:bodyPr/>
          <a:lstStyle/>
          <a:p>
            <a:r>
              <a:rPr lang="fi-FI" sz="2800" dirty="0" smtClean="0"/>
              <a:t>Suomen 09-14 finanssipolitiikka EU:n keveimpiä 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817711"/>
              </p:ext>
            </p:extLst>
          </p:nvPr>
        </p:nvGraphicFramePr>
        <p:xfrm>
          <a:off x="-468560" y="1196752"/>
          <a:ext cx="91805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38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25184" cy="1143000"/>
          </a:xfrm>
        </p:spPr>
        <p:txBody>
          <a:bodyPr/>
          <a:lstStyle/>
          <a:p>
            <a:r>
              <a:rPr lang="fi-FI" sz="2800" dirty="0" smtClean="0"/>
              <a:t>Finanssipolitiikka, kasvu ja julkinen velka Suomessa eri vuosina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92577"/>
              </p:ext>
            </p:extLst>
          </p:nvPr>
        </p:nvGraphicFramePr>
        <p:xfrm>
          <a:off x="179512" y="1484785"/>
          <a:ext cx="88569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16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176" cy="1143000"/>
          </a:xfrm>
        </p:spPr>
        <p:txBody>
          <a:bodyPr/>
          <a:lstStyle/>
          <a:p>
            <a:r>
              <a:rPr lang="fi-FI" sz="2800" dirty="0" smtClean="0"/>
              <a:t>Viennin toipuminen lopahti 2011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707176"/>
              </p:ext>
            </p:extLst>
          </p:nvPr>
        </p:nvGraphicFramePr>
        <p:xfrm>
          <a:off x="395536" y="134076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0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25184" cy="1143000"/>
          </a:xfrm>
        </p:spPr>
        <p:txBody>
          <a:bodyPr/>
          <a:lstStyle/>
          <a:p>
            <a:r>
              <a:rPr lang="fi-FI" sz="2800" dirty="0" smtClean="0"/>
              <a:t>Yksityinen kulutus muuttumaton  2012 lähtien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09750"/>
              </p:ext>
            </p:extLst>
          </p:nvPr>
        </p:nvGraphicFramePr>
        <p:xfrm>
          <a:off x="539552" y="1484784"/>
          <a:ext cx="820990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2774782"/>
      </p:ext>
    </p:extLst>
  </p:cSld>
  <p:clrMapOvr>
    <a:masterClrMapping/>
  </p:clrMapOvr>
</p:sld>
</file>

<file path=ppt/theme/theme1.xml><?xml version="1.0" encoding="utf-8"?>
<a:theme xmlns:a="http://schemas.openxmlformats.org/drawingml/2006/main" name="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_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etlaPS</Template>
  <TotalTime>25957</TotalTime>
  <Words>801</Words>
  <Application>Microsoft Office PowerPoint</Application>
  <PresentationFormat>On-screen Show (4:3)</PresentationFormat>
  <Paragraphs>164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ETLA</vt:lpstr>
      <vt:lpstr>Theme_ETLA</vt:lpstr>
      <vt:lpstr>PowerPoint Presentation</vt:lpstr>
      <vt:lpstr>Suomi juuttunut pitkittyneeseen taantumaan </vt:lpstr>
      <vt:lpstr>PowerPoint Presentation</vt:lpstr>
      <vt:lpstr>BKT:n toipuminen heikompaa kuin 1990-luvulla</vt:lpstr>
      <vt:lpstr>Heikkouden syyt  ja luonne</vt:lpstr>
      <vt:lpstr>Suomen 09-14 finanssipolitiikka EU:n keveimpiä </vt:lpstr>
      <vt:lpstr>Finanssipolitiikka, kasvu ja julkinen velka Suomessa eri vuosina</vt:lpstr>
      <vt:lpstr>Viennin toipuminen lopahti 2011</vt:lpstr>
      <vt:lpstr>Yksityinen kulutus muuttumaton  2012 lähtien</vt:lpstr>
      <vt:lpstr>Investoinnit vajonneet vuoden 2005 alapuolelle</vt:lpstr>
      <vt:lpstr>PowerPoint Presentation</vt:lpstr>
      <vt:lpstr>PowerPoint Presentation</vt:lpstr>
      <vt:lpstr>Ero 1990-luvun lamaan: nyt voittopuolisesti tuottavuuden, ei työllisyyden notkahdus </vt:lpstr>
      <vt:lpstr>PowerPoint Presentation</vt:lpstr>
      <vt:lpstr>Mutta miksi toipuminen niin hidasta?</vt:lpstr>
      <vt:lpstr>Suomen kustannus- ja kasvukilpailukyky</vt:lpstr>
      <vt:lpstr>PowerPoint Presentation</vt:lpstr>
      <vt:lpstr>Julkinen talous ei ole oikenemassa</vt:lpstr>
      <vt:lpstr>PowerPoint Presentation</vt:lpstr>
      <vt:lpstr>PowerPoint Presentation</vt:lpstr>
      <vt:lpstr>Talouspolitiikan keskeiset kysymykset</vt:lpstr>
      <vt:lpstr>Kustannuskilpailukyvyn palauttaminen </vt:lpstr>
      <vt:lpstr>PowerPoint Presentation</vt:lpstr>
      <vt:lpstr>Tuottavuuskasvun nopeuttaminen</vt:lpstr>
      <vt:lpstr>Työvoiman tarjonnan lisääminen </vt:lpstr>
      <vt:lpstr>Työmarkkinoiden toiminnan parantaminen</vt:lpstr>
      <vt:lpstr>Julkisen talouden tasapainotus ja fipo</vt:lpstr>
      <vt:lpstr>PowerPoint Presentation</vt:lpstr>
    </vt:vector>
  </TitlesOfParts>
  <Company>ETLA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Paavo Suni</dc:creator>
  <cp:lastModifiedBy>Kaija Hyvönen-Rajecki</cp:lastModifiedBy>
  <cp:revision>1138</cp:revision>
  <cp:lastPrinted>2015-01-08T07:06:02Z</cp:lastPrinted>
  <dcterms:created xsi:type="dcterms:W3CDTF">2011-04-18T06:08:14Z</dcterms:created>
  <dcterms:modified xsi:type="dcterms:W3CDTF">2015-01-08T13:59:55Z</dcterms:modified>
</cp:coreProperties>
</file>