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6" r:id="rId2"/>
    <p:sldId id="278" r:id="rId3"/>
    <p:sldId id="280" r:id="rId4"/>
    <p:sldId id="279" r:id="rId5"/>
    <p:sldId id="282" r:id="rId6"/>
    <p:sldId id="288" r:id="rId7"/>
    <p:sldId id="289" r:id="rId8"/>
    <p:sldId id="286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A2"/>
    <a:srgbClr val="EB677F"/>
    <a:srgbClr val="788399"/>
    <a:srgbClr val="E5E8CB"/>
    <a:srgbClr val="E5E5C9"/>
    <a:srgbClr val="EBEED1"/>
    <a:srgbClr val="F2F2D6"/>
    <a:srgbClr val="F0F5F9"/>
    <a:srgbClr val="004B9A"/>
    <a:srgbClr val="006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422" y="7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Lisäkustannus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Sheet1!$E$4:$E$8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0.15000000000000002</c:v>
                </c:pt>
                <c:pt idx="3">
                  <c:v>0.2</c:v>
                </c:pt>
                <c:pt idx="4">
                  <c:v>0.25</c:v>
                </c:pt>
              </c:numCache>
            </c:numRef>
          </c:cat>
          <c:val>
            <c:numRef>
              <c:f>Sheet1!$F$4:$F$8</c:f>
              <c:numCache>
                <c:formatCode>General</c:formatCode>
                <c:ptCount val="5"/>
                <c:pt idx="0">
                  <c:v>1.208204035915609</c:v>
                </c:pt>
                <c:pt idx="1">
                  <c:v>1.5259032512406661</c:v>
                </c:pt>
                <c:pt idx="2">
                  <c:v>2.07028914828682</c:v>
                </c:pt>
                <c:pt idx="3">
                  <c:v>3.2185482293093401</c:v>
                </c:pt>
                <c:pt idx="4">
                  <c:v>7.2267984623833197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EB-49D1-8348-B1E84CA1B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8592240"/>
        <c:axId val="2058601360"/>
      </c:lineChart>
      <c:catAx>
        <c:axId val="2058592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Verotettavan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tulon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jousto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58601360"/>
        <c:crosses val="autoZero"/>
        <c:auto val="1"/>
        <c:lblAlgn val="ctr"/>
        <c:lblOffset val="100"/>
        <c:noMultiLvlLbl val="0"/>
      </c:catAx>
      <c:valAx>
        <c:axId val="205860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5859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D4A80F-C809-2757-107F-B389B77A0A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85374-EFE9-5382-BE8F-E830517949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E2138-8BF3-4906-9CA0-B0108F538FE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5F279-E2A7-BCA0-A26B-C9DF2C596E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26518-D7CC-B47A-64F7-76BA4FD8F3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9A7EF-3ADC-4E5B-8F2D-CBBF7F5C6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80AF0-A600-4204-A1BD-D5EEC6A37BA9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31FD2-3074-4CA7-A75F-6E896F3F5A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50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89000"/>
              </a:schemeClr>
            </a:gs>
            <a:gs pos="0">
              <a:srgbClr val="009CDD"/>
            </a:gs>
            <a:gs pos="100000">
              <a:schemeClr val="accent1">
                <a:lumMod val="75000"/>
              </a:schemeClr>
            </a:gs>
            <a:gs pos="77000">
              <a:srgbClr val="0058A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B56C-6B97-4BE3-AD53-22E829B7D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103" y="1648651"/>
            <a:ext cx="8963033" cy="2858383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fi-FI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0F392B-E5BB-40C3-938E-EABCCC995FD7}"/>
              </a:ext>
            </a:extLst>
          </p:cNvPr>
          <p:cNvSpPr/>
          <p:nvPr userDrawn="1"/>
        </p:nvSpPr>
        <p:spPr>
          <a:xfrm flipV="1">
            <a:off x="4520224" y="6115044"/>
            <a:ext cx="186917" cy="179758"/>
          </a:xfrm>
          <a:prstGeom prst="rect">
            <a:avLst/>
          </a:prstGeom>
          <a:solidFill>
            <a:srgbClr val="00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E33C7A-107A-4BDE-BC2B-FD289AB794DC}"/>
              </a:ext>
            </a:extLst>
          </p:cNvPr>
          <p:cNvSpPr/>
          <p:nvPr userDrawn="1"/>
        </p:nvSpPr>
        <p:spPr>
          <a:xfrm>
            <a:off x="7508172" y="6549994"/>
            <a:ext cx="310206" cy="308006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951C7B-87A1-4874-8483-B56BBDD1AB13}"/>
              </a:ext>
            </a:extLst>
          </p:cNvPr>
          <p:cNvSpPr/>
          <p:nvPr userDrawn="1"/>
        </p:nvSpPr>
        <p:spPr>
          <a:xfrm>
            <a:off x="7309969" y="6341586"/>
            <a:ext cx="200025" cy="181687"/>
          </a:xfrm>
          <a:prstGeom prst="rect">
            <a:avLst/>
          </a:prstGeom>
          <a:solidFill>
            <a:srgbClr val="00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925850-48DA-4D37-854B-12D44FC96735}"/>
              </a:ext>
            </a:extLst>
          </p:cNvPr>
          <p:cNvSpPr/>
          <p:nvPr userDrawn="1"/>
        </p:nvSpPr>
        <p:spPr>
          <a:xfrm>
            <a:off x="3311602" y="6134098"/>
            <a:ext cx="685800" cy="720587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D4E233F-CA8D-44DE-AB17-68DE8123349F}"/>
              </a:ext>
            </a:extLst>
          </p:cNvPr>
          <p:cNvSpPr/>
          <p:nvPr userDrawn="1"/>
        </p:nvSpPr>
        <p:spPr>
          <a:xfrm>
            <a:off x="5016594" y="6134097"/>
            <a:ext cx="685800" cy="720587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DD957C-178D-43EE-AB5E-FCA31A337E7C}"/>
              </a:ext>
            </a:extLst>
          </p:cNvPr>
          <p:cNvSpPr/>
          <p:nvPr userDrawn="1"/>
        </p:nvSpPr>
        <p:spPr>
          <a:xfrm>
            <a:off x="6525321" y="6135595"/>
            <a:ext cx="685801" cy="720587"/>
          </a:xfrm>
          <a:prstGeom prst="rect">
            <a:avLst/>
          </a:prstGeom>
          <a:solidFill>
            <a:srgbClr val="01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EC7F0B-A57A-4CA4-8397-28D997CF9B2A}"/>
              </a:ext>
            </a:extLst>
          </p:cNvPr>
          <p:cNvSpPr/>
          <p:nvPr userDrawn="1"/>
        </p:nvSpPr>
        <p:spPr>
          <a:xfrm>
            <a:off x="8151748" y="6137413"/>
            <a:ext cx="685800" cy="720587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5DA815-6B03-4912-86D8-C9FC5A1AA851}"/>
              </a:ext>
            </a:extLst>
          </p:cNvPr>
          <p:cNvSpPr/>
          <p:nvPr userDrawn="1"/>
        </p:nvSpPr>
        <p:spPr>
          <a:xfrm>
            <a:off x="9631401" y="6137413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1477488-3724-4C36-B2A6-4283CF0E9362}"/>
              </a:ext>
            </a:extLst>
          </p:cNvPr>
          <p:cNvSpPr/>
          <p:nvPr userDrawn="1"/>
        </p:nvSpPr>
        <p:spPr>
          <a:xfrm>
            <a:off x="2631121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B914870-109C-4087-9D83-38182EBE2197}"/>
              </a:ext>
            </a:extLst>
          </p:cNvPr>
          <p:cNvSpPr/>
          <p:nvPr userDrawn="1"/>
        </p:nvSpPr>
        <p:spPr>
          <a:xfrm>
            <a:off x="4715519" y="5795296"/>
            <a:ext cx="310206" cy="322034"/>
          </a:xfrm>
          <a:prstGeom prst="rect">
            <a:avLst/>
          </a:prstGeom>
          <a:solidFill>
            <a:srgbClr val="02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A4B62A-B039-481D-BCA0-1E723E250D27}"/>
              </a:ext>
            </a:extLst>
          </p:cNvPr>
          <p:cNvSpPr/>
          <p:nvPr userDrawn="1"/>
        </p:nvSpPr>
        <p:spPr>
          <a:xfrm>
            <a:off x="4347801" y="6547471"/>
            <a:ext cx="310206" cy="30721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7CA9F3-2E37-46D6-B019-E9FD7A29DAAB}"/>
              </a:ext>
            </a:extLst>
          </p:cNvPr>
          <p:cNvSpPr/>
          <p:nvPr userDrawn="1"/>
        </p:nvSpPr>
        <p:spPr>
          <a:xfrm>
            <a:off x="5863996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467313-787C-4832-A39F-2D15BECC656F}"/>
              </a:ext>
            </a:extLst>
          </p:cNvPr>
          <p:cNvSpPr/>
          <p:nvPr userDrawn="1"/>
        </p:nvSpPr>
        <p:spPr>
          <a:xfrm>
            <a:off x="7841542" y="5803024"/>
            <a:ext cx="310206" cy="322034"/>
          </a:xfrm>
          <a:prstGeom prst="rect">
            <a:avLst/>
          </a:prstGeom>
          <a:solidFill>
            <a:srgbClr val="00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1F730E-57BA-4358-BEDD-04CFA4A17D44}"/>
              </a:ext>
            </a:extLst>
          </p:cNvPr>
          <p:cNvSpPr/>
          <p:nvPr userDrawn="1"/>
        </p:nvSpPr>
        <p:spPr>
          <a:xfrm>
            <a:off x="8951527" y="6333373"/>
            <a:ext cx="310206" cy="322034"/>
          </a:xfrm>
          <a:prstGeom prst="rect">
            <a:avLst/>
          </a:prstGeom>
          <a:solidFill>
            <a:srgbClr val="00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B0192BE-4E0A-4CAF-81B0-C910C3C946FC}"/>
              </a:ext>
            </a:extLst>
          </p:cNvPr>
          <p:cNvSpPr/>
          <p:nvPr userDrawn="1"/>
        </p:nvSpPr>
        <p:spPr>
          <a:xfrm>
            <a:off x="10661465" y="6535966"/>
            <a:ext cx="310206" cy="32203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78E308-9113-4A41-BC15-11B876120BF0}"/>
              </a:ext>
            </a:extLst>
          </p:cNvPr>
          <p:cNvSpPr/>
          <p:nvPr userDrawn="1"/>
        </p:nvSpPr>
        <p:spPr>
          <a:xfrm>
            <a:off x="11031962" y="5819309"/>
            <a:ext cx="310206" cy="322034"/>
          </a:xfrm>
          <a:prstGeom prst="rect">
            <a:avLst/>
          </a:prstGeom>
          <a:solidFill>
            <a:srgbClr val="004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966888E-2EFF-4C09-B886-388008FB1DF1}"/>
              </a:ext>
            </a:extLst>
          </p:cNvPr>
          <p:cNvSpPr/>
          <p:nvPr userDrawn="1"/>
        </p:nvSpPr>
        <p:spPr>
          <a:xfrm>
            <a:off x="10461440" y="6312703"/>
            <a:ext cx="200025" cy="181687"/>
          </a:xfrm>
          <a:prstGeom prst="rect">
            <a:avLst/>
          </a:prstGeom>
          <a:solidFill>
            <a:srgbClr val="007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00962E-EFFB-44F9-BBAD-6EC973892990}"/>
              </a:ext>
            </a:extLst>
          </p:cNvPr>
          <p:cNvSpPr/>
          <p:nvPr userDrawn="1"/>
        </p:nvSpPr>
        <p:spPr>
          <a:xfrm>
            <a:off x="9444375" y="5951184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2FC3BB6-3FF4-44A6-8E32-CD3787225408}"/>
              </a:ext>
            </a:extLst>
          </p:cNvPr>
          <p:cNvSpPr/>
          <p:nvPr userDrawn="1"/>
        </p:nvSpPr>
        <p:spPr>
          <a:xfrm>
            <a:off x="9270934" y="6676313"/>
            <a:ext cx="200025" cy="181687"/>
          </a:xfrm>
          <a:prstGeom prst="rect">
            <a:avLst/>
          </a:prstGeom>
          <a:solidFill>
            <a:srgbClr val="00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52C348-A79D-4CDC-B7E9-D49A2497EC27}"/>
              </a:ext>
            </a:extLst>
          </p:cNvPr>
          <p:cNvSpPr/>
          <p:nvPr userDrawn="1"/>
        </p:nvSpPr>
        <p:spPr>
          <a:xfrm>
            <a:off x="6199152" y="6676313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8A8C2F1-5474-42A8-BE4C-A4C8D6CB2FE9}"/>
              </a:ext>
            </a:extLst>
          </p:cNvPr>
          <p:cNvSpPr/>
          <p:nvPr userDrawn="1"/>
        </p:nvSpPr>
        <p:spPr>
          <a:xfrm>
            <a:off x="6327831" y="5965609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9ED39F-7E21-4293-AE03-7EDD2AA084DF}"/>
              </a:ext>
            </a:extLst>
          </p:cNvPr>
          <p:cNvSpPr/>
          <p:nvPr userDrawn="1"/>
        </p:nvSpPr>
        <p:spPr>
          <a:xfrm>
            <a:off x="4141315" y="6362445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45789A8-5FA2-4A0C-B0FC-890B26B3DEB7}"/>
              </a:ext>
            </a:extLst>
          </p:cNvPr>
          <p:cNvSpPr/>
          <p:nvPr userDrawn="1"/>
        </p:nvSpPr>
        <p:spPr>
          <a:xfrm>
            <a:off x="3109780" y="5909248"/>
            <a:ext cx="200025" cy="181687"/>
          </a:xfrm>
          <a:prstGeom prst="rect">
            <a:avLst/>
          </a:prstGeom>
          <a:solidFill>
            <a:srgbClr val="01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DFF3135-6BA8-47C4-B831-D7150C57E0B3}"/>
              </a:ext>
            </a:extLst>
          </p:cNvPr>
          <p:cNvSpPr/>
          <p:nvPr userDrawn="1"/>
        </p:nvSpPr>
        <p:spPr>
          <a:xfrm>
            <a:off x="2951256" y="6675207"/>
            <a:ext cx="200025" cy="181687"/>
          </a:xfrm>
          <a:prstGeom prst="rect">
            <a:avLst/>
          </a:prstGeom>
          <a:solidFill>
            <a:srgbClr val="00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882014-1DDD-4FB4-8039-72F5D9D380CA}"/>
              </a:ext>
            </a:extLst>
          </p:cNvPr>
          <p:cNvSpPr/>
          <p:nvPr userDrawn="1"/>
        </p:nvSpPr>
        <p:spPr>
          <a:xfrm>
            <a:off x="7641153" y="6141344"/>
            <a:ext cx="200025" cy="181687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FA7ADE1-05D4-4C86-8CB6-1B1A4DE80B02}"/>
              </a:ext>
            </a:extLst>
          </p:cNvPr>
          <p:cNvSpPr/>
          <p:nvPr userDrawn="1"/>
        </p:nvSpPr>
        <p:spPr>
          <a:xfrm>
            <a:off x="4489845" y="6134097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B20C14-4F89-4667-9624-3EBAF71D08D2}"/>
              </a:ext>
            </a:extLst>
          </p:cNvPr>
          <p:cNvSpPr/>
          <p:nvPr userDrawn="1"/>
        </p:nvSpPr>
        <p:spPr>
          <a:xfrm>
            <a:off x="10794362" y="6141343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3919F66-AF97-48C5-A7FC-9F070023D67A}"/>
              </a:ext>
            </a:extLst>
          </p:cNvPr>
          <p:cNvSpPr/>
          <p:nvPr userDrawn="1"/>
        </p:nvSpPr>
        <p:spPr>
          <a:xfrm>
            <a:off x="11342532" y="6137413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1A4D8AA-72B1-405C-9D00-6361601B50DE}"/>
              </a:ext>
            </a:extLst>
          </p:cNvPr>
          <p:cNvSpPr/>
          <p:nvPr userDrawn="1"/>
        </p:nvSpPr>
        <p:spPr>
          <a:xfrm>
            <a:off x="12094502" y="6042027"/>
            <a:ext cx="97498" cy="322034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BD9665-56DE-4116-953F-2E9A83F0A082}"/>
              </a:ext>
            </a:extLst>
          </p:cNvPr>
          <p:cNvSpPr/>
          <p:nvPr userDrawn="1"/>
        </p:nvSpPr>
        <p:spPr>
          <a:xfrm>
            <a:off x="130729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BFC1DEB-5A56-4498-8238-FD363FBB1AE9}"/>
              </a:ext>
            </a:extLst>
          </p:cNvPr>
          <p:cNvSpPr/>
          <p:nvPr userDrawn="1"/>
        </p:nvSpPr>
        <p:spPr>
          <a:xfrm>
            <a:off x="1807527" y="6143622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CA0AAC1-2653-4F0E-87B3-676FB3559B11}"/>
              </a:ext>
            </a:extLst>
          </p:cNvPr>
          <p:cNvSpPr/>
          <p:nvPr userDrawn="1"/>
        </p:nvSpPr>
        <p:spPr>
          <a:xfrm>
            <a:off x="1499179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2287581-9F95-4A33-BB01-794F91057B7B}"/>
              </a:ext>
            </a:extLst>
          </p:cNvPr>
          <p:cNvSpPr/>
          <p:nvPr userDrawn="1"/>
        </p:nvSpPr>
        <p:spPr>
          <a:xfrm>
            <a:off x="1154426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B2D5DE1-A857-4A69-8A1D-50D7BEEFF231}"/>
              </a:ext>
            </a:extLst>
          </p:cNvPr>
          <p:cNvSpPr/>
          <p:nvPr userDrawn="1"/>
        </p:nvSpPr>
        <p:spPr>
          <a:xfrm>
            <a:off x="1281227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F9C5AF6-FDD2-455C-9B70-C9C4256535BA}"/>
              </a:ext>
            </a:extLst>
          </p:cNvPr>
          <p:cNvSpPr/>
          <p:nvPr userDrawn="1"/>
        </p:nvSpPr>
        <p:spPr>
          <a:xfrm>
            <a:off x="950312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B2A65EF-3E1E-48C9-829B-9C2063C336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0019" y="4864775"/>
            <a:ext cx="27432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1A078B7-FEEF-40A4-B358-FC425340C4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8174" y="4863049"/>
            <a:ext cx="27432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D87C3-99FA-427F-9055-0170D9304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79" y="0"/>
            <a:ext cx="1126878" cy="112687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DE2632-E564-449A-99BF-9284264F5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03" y="4864775"/>
            <a:ext cx="27432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277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aavio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2DA9-1CCE-4E18-A3DB-D960C502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2106C-097F-4C8F-AAAD-1057B8266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629814" cy="48736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454AB-0BEB-4732-AD1F-AC23365F0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40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633D182-8D37-F21C-E362-8A3434CEA3D9}"/>
              </a:ext>
            </a:extLst>
          </p:cNvPr>
          <p:cNvSpPr/>
          <p:nvPr userDrawn="1"/>
        </p:nvSpPr>
        <p:spPr>
          <a:xfrm>
            <a:off x="0" y="1"/>
            <a:ext cx="12192000" cy="22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5B03FB-472C-3DB7-D663-8A648DB96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1D200B3F-8422-1F15-E4D6-F4DCB56BC433}"/>
              </a:ext>
            </a:extLst>
          </p:cNvPr>
          <p:cNvSpPr/>
          <p:nvPr userDrawn="1"/>
        </p:nvSpPr>
        <p:spPr>
          <a:xfrm>
            <a:off x="0" y="6470652"/>
            <a:ext cx="12192000" cy="3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FDA4C5A4-35B0-C7D2-A8F5-A56AC4C1F460}"/>
              </a:ext>
            </a:extLst>
          </p:cNvPr>
          <p:cNvSpPr txBox="1"/>
          <p:nvPr userDrawn="1"/>
        </p:nvSpPr>
        <p:spPr>
          <a:xfrm>
            <a:off x="937028" y="6548910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88506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+ kaavio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2DA9-1CCE-4E18-A3DB-D960C502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13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454AB-0BEB-4732-AD1F-AC23365F0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91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167EC8-B63F-4BA2-8866-7FFB1CD87F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19725" y="969650"/>
            <a:ext cx="5393277" cy="4899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3D0E85F-FEFF-8185-6EA3-0AE968F79018}"/>
              </a:ext>
            </a:extLst>
          </p:cNvPr>
          <p:cNvSpPr/>
          <p:nvPr userDrawn="1"/>
        </p:nvSpPr>
        <p:spPr>
          <a:xfrm>
            <a:off x="0" y="1"/>
            <a:ext cx="12192000" cy="22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69C291-8789-605B-4D69-5E71B90B4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E71644B0-2ADC-2C02-E20F-4F023A0039F6}"/>
              </a:ext>
            </a:extLst>
          </p:cNvPr>
          <p:cNvSpPr/>
          <p:nvPr userDrawn="1"/>
        </p:nvSpPr>
        <p:spPr>
          <a:xfrm>
            <a:off x="0" y="6470652"/>
            <a:ext cx="12192000" cy="3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BDC39042-39EC-01D3-C3AC-5AF3CBE15FC7}"/>
              </a:ext>
            </a:extLst>
          </p:cNvPr>
          <p:cNvSpPr txBox="1"/>
          <p:nvPr userDrawn="1"/>
        </p:nvSpPr>
        <p:spPr>
          <a:xfrm>
            <a:off x="937028" y="6548910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196616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B8CD-4C4D-4B9B-A59F-F0B46C9D0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8859" y="1651247"/>
            <a:ext cx="8194279" cy="2938218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5855-9396-4E6B-98EA-068EF3C30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8859" y="4589464"/>
            <a:ext cx="8194279" cy="421076"/>
          </a:xfr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9DCBC-4DE1-4B46-A4FA-1B35F9D15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028"/>
            <a:ext cx="12192000" cy="1077972"/>
          </a:xfrm>
          <a:prstGeom prst="rect">
            <a:avLst/>
          </a:prstGeom>
        </p:spPr>
      </p:pic>
      <p:pic>
        <p:nvPicPr>
          <p:cNvPr id="8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22B596-3DCF-7611-7587-EBB19D7365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1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D6ECB4D8-F987-4321-AE25-3F5ACF6CAC76}"/>
              </a:ext>
            </a:extLst>
          </p:cNvPr>
          <p:cNvSpPr/>
          <p:nvPr userDrawn="1"/>
        </p:nvSpPr>
        <p:spPr>
          <a:xfrm>
            <a:off x="0" y="3284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9CDD"/>
              </a:gs>
              <a:gs pos="88000">
                <a:srgbClr val="0173B9">
                  <a:shade val="67500"/>
                  <a:satMod val="115000"/>
                </a:srgbClr>
              </a:gs>
              <a:gs pos="100000">
                <a:srgbClr val="0058A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FB0A77-D714-45B4-9FFD-D09037DAD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709" y="1898469"/>
            <a:ext cx="4487091" cy="2858383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fi-FI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BB70E7-CA0A-4E85-878F-172CE8B9F4C3}"/>
              </a:ext>
            </a:extLst>
          </p:cNvPr>
          <p:cNvSpPr/>
          <p:nvPr userDrawn="1"/>
        </p:nvSpPr>
        <p:spPr>
          <a:xfrm>
            <a:off x="7508172" y="6549994"/>
            <a:ext cx="310206" cy="308006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EF144B8-FCA7-4C21-8903-74006EEDB3D1}"/>
              </a:ext>
            </a:extLst>
          </p:cNvPr>
          <p:cNvSpPr/>
          <p:nvPr userDrawn="1"/>
        </p:nvSpPr>
        <p:spPr>
          <a:xfrm>
            <a:off x="7309969" y="6341586"/>
            <a:ext cx="200025" cy="181687"/>
          </a:xfrm>
          <a:prstGeom prst="rect">
            <a:avLst/>
          </a:prstGeom>
          <a:solidFill>
            <a:srgbClr val="00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43DEED-58F9-41B5-A58C-CF08ECC28DF9}"/>
              </a:ext>
            </a:extLst>
          </p:cNvPr>
          <p:cNvSpPr/>
          <p:nvPr userDrawn="1"/>
        </p:nvSpPr>
        <p:spPr>
          <a:xfrm>
            <a:off x="128587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D00619-C916-48EA-8A68-34232B0C8F71}"/>
              </a:ext>
            </a:extLst>
          </p:cNvPr>
          <p:cNvSpPr/>
          <p:nvPr userDrawn="1"/>
        </p:nvSpPr>
        <p:spPr>
          <a:xfrm>
            <a:off x="3311602" y="6134098"/>
            <a:ext cx="685800" cy="720587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243A16-7B31-494C-AE4C-F60B62462CFD}"/>
              </a:ext>
            </a:extLst>
          </p:cNvPr>
          <p:cNvSpPr/>
          <p:nvPr userDrawn="1"/>
        </p:nvSpPr>
        <p:spPr>
          <a:xfrm>
            <a:off x="5016594" y="6134097"/>
            <a:ext cx="685800" cy="720587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8367C3-DDAE-4BBD-A028-C78B22022C99}"/>
              </a:ext>
            </a:extLst>
          </p:cNvPr>
          <p:cNvSpPr/>
          <p:nvPr userDrawn="1"/>
        </p:nvSpPr>
        <p:spPr>
          <a:xfrm>
            <a:off x="6523808" y="6137413"/>
            <a:ext cx="685801" cy="720587"/>
          </a:xfrm>
          <a:prstGeom prst="rect">
            <a:avLst/>
          </a:prstGeom>
          <a:solidFill>
            <a:srgbClr val="01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44BC26-43CB-4022-B2F0-C5AFE883AA80}"/>
              </a:ext>
            </a:extLst>
          </p:cNvPr>
          <p:cNvSpPr/>
          <p:nvPr userDrawn="1"/>
        </p:nvSpPr>
        <p:spPr>
          <a:xfrm>
            <a:off x="8151748" y="6137413"/>
            <a:ext cx="685800" cy="720587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AB70DD-33C2-4625-BB31-4C986E06AB3F}"/>
              </a:ext>
            </a:extLst>
          </p:cNvPr>
          <p:cNvSpPr/>
          <p:nvPr userDrawn="1"/>
        </p:nvSpPr>
        <p:spPr>
          <a:xfrm>
            <a:off x="9620063" y="6137413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6AA7FE-D758-4419-AA5F-CB164A1A79B3}"/>
              </a:ext>
            </a:extLst>
          </p:cNvPr>
          <p:cNvSpPr/>
          <p:nvPr userDrawn="1"/>
        </p:nvSpPr>
        <p:spPr>
          <a:xfrm>
            <a:off x="1497037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20390B-A5DF-4287-9367-F115031B6B8D}"/>
              </a:ext>
            </a:extLst>
          </p:cNvPr>
          <p:cNvSpPr/>
          <p:nvPr userDrawn="1"/>
        </p:nvSpPr>
        <p:spPr>
          <a:xfrm>
            <a:off x="1152284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544485-899C-41E9-BA96-0F47FB562251}"/>
              </a:ext>
            </a:extLst>
          </p:cNvPr>
          <p:cNvSpPr/>
          <p:nvPr userDrawn="1"/>
        </p:nvSpPr>
        <p:spPr>
          <a:xfrm>
            <a:off x="2631121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004BA2-4560-4F9B-B783-3E659B32797A}"/>
              </a:ext>
            </a:extLst>
          </p:cNvPr>
          <p:cNvSpPr/>
          <p:nvPr userDrawn="1"/>
        </p:nvSpPr>
        <p:spPr>
          <a:xfrm>
            <a:off x="4715519" y="5795296"/>
            <a:ext cx="310206" cy="322034"/>
          </a:xfrm>
          <a:prstGeom prst="rect">
            <a:avLst/>
          </a:prstGeom>
          <a:solidFill>
            <a:srgbClr val="02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CEE881-1959-408D-B0ED-CFB49F81CC4B}"/>
              </a:ext>
            </a:extLst>
          </p:cNvPr>
          <p:cNvSpPr/>
          <p:nvPr userDrawn="1"/>
        </p:nvSpPr>
        <p:spPr>
          <a:xfrm>
            <a:off x="4347839" y="6554070"/>
            <a:ext cx="310206" cy="30721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43A267-1F4F-4F0E-A09B-8E014433BA10}"/>
              </a:ext>
            </a:extLst>
          </p:cNvPr>
          <p:cNvSpPr/>
          <p:nvPr userDrawn="1"/>
        </p:nvSpPr>
        <p:spPr>
          <a:xfrm>
            <a:off x="5863996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086E04-8B96-4F8A-8009-8FF0165C733D}"/>
              </a:ext>
            </a:extLst>
          </p:cNvPr>
          <p:cNvSpPr/>
          <p:nvPr userDrawn="1"/>
        </p:nvSpPr>
        <p:spPr>
          <a:xfrm>
            <a:off x="7841542" y="5803024"/>
            <a:ext cx="310206" cy="322034"/>
          </a:xfrm>
          <a:prstGeom prst="rect">
            <a:avLst/>
          </a:prstGeom>
          <a:solidFill>
            <a:srgbClr val="00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985964-3CE9-4823-BAFB-519AD16FF123}"/>
              </a:ext>
            </a:extLst>
          </p:cNvPr>
          <p:cNvSpPr/>
          <p:nvPr userDrawn="1"/>
        </p:nvSpPr>
        <p:spPr>
          <a:xfrm>
            <a:off x="8951527" y="6333373"/>
            <a:ext cx="310206" cy="322034"/>
          </a:xfrm>
          <a:prstGeom prst="rect">
            <a:avLst/>
          </a:prstGeom>
          <a:solidFill>
            <a:srgbClr val="00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8DD9DB-DBAB-421C-BAB2-07849CC722F6}"/>
              </a:ext>
            </a:extLst>
          </p:cNvPr>
          <p:cNvSpPr/>
          <p:nvPr userDrawn="1"/>
        </p:nvSpPr>
        <p:spPr>
          <a:xfrm>
            <a:off x="10661465" y="6539250"/>
            <a:ext cx="310206" cy="32203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7667EE0-2481-4D0C-96F3-ADB569B4987C}"/>
              </a:ext>
            </a:extLst>
          </p:cNvPr>
          <p:cNvSpPr/>
          <p:nvPr userDrawn="1"/>
        </p:nvSpPr>
        <p:spPr>
          <a:xfrm>
            <a:off x="11031962" y="5819309"/>
            <a:ext cx="310206" cy="322034"/>
          </a:xfrm>
          <a:prstGeom prst="rect">
            <a:avLst/>
          </a:prstGeom>
          <a:solidFill>
            <a:srgbClr val="004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F5F5B72-B7BA-477B-8AD9-808491DFEAAA}"/>
              </a:ext>
            </a:extLst>
          </p:cNvPr>
          <p:cNvSpPr/>
          <p:nvPr userDrawn="1"/>
        </p:nvSpPr>
        <p:spPr>
          <a:xfrm>
            <a:off x="10461440" y="6312703"/>
            <a:ext cx="200025" cy="181687"/>
          </a:xfrm>
          <a:prstGeom prst="rect">
            <a:avLst/>
          </a:prstGeom>
          <a:solidFill>
            <a:srgbClr val="007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A6AA67-138C-4ED5-806A-662E5C53480B}"/>
              </a:ext>
            </a:extLst>
          </p:cNvPr>
          <p:cNvSpPr/>
          <p:nvPr userDrawn="1"/>
        </p:nvSpPr>
        <p:spPr>
          <a:xfrm>
            <a:off x="9444375" y="5951184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1B85E7-C67C-4D09-9CFD-71EE6A550CB6}"/>
              </a:ext>
            </a:extLst>
          </p:cNvPr>
          <p:cNvSpPr/>
          <p:nvPr userDrawn="1"/>
        </p:nvSpPr>
        <p:spPr>
          <a:xfrm>
            <a:off x="9270934" y="6676313"/>
            <a:ext cx="200025" cy="181687"/>
          </a:xfrm>
          <a:prstGeom prst="rect">
            <a:avLst/>
          </a:prstGeom>
          <a:solidFill>
            <a:srgbClr val="00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C100EA-257C-41D6-93E4-15B11F1CE0F1}"/>
              </a:ext>
            </a:extLst>
          </p:cNvPr>
          <p:cNvSpPr/>
          <p:nvPr userDrawn="1"/>
        </p:nvSpPr>
        <p:spPr>
          <a:xfrm>
            <a:off x="6199152" y="6676313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04E08A-B8F0-487A-A616-60A76F3A2481}"/>
              </a:ext>
            </a:extLst>
          </p:cNvPr>
          <p:cNvSpPr/>
          <p:nvPr userDrawn="1"/>
        </p:nvSpPr>
        <p:spPr>
          <a:xfrm>
            <a:off x="6328480" y="5950563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7E7D9D8-57CF-422B-895C-C2B40B9B41BF}"/>
              </a:ext>
            </a:extLst>
          </p:cNvPr>
          <p:cNvSpPr/>
          <p:nvPr userDrawn="1"/>
        </p:nvSpPr>
        <p:spPr>
          <a:xfrm>
            <a:off x="4709596" y="6125057"/>
            <a:ext cx="200025" cy="181687"/>
          </a:xfrm>
          <a:prstGeom prst="rect">
            <a:avLst/>
          </a:prstGeom>
          <a:solidFill>
            <a:srgbClr val="06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4CB5AD2-1E4F-4E09-890B-4882F35C9347}"/>
              </a:ext>
            </a:extLst>
          </p:cNvPr>
          <p:cNvSpPr/>
          <p:nvPr userDrawn="1"/>
        </p:nvSpPr>
        <p:spPr>
          <a:xfrm>
            <a:off x="4141315" y="6362445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36F35FB-2C8E-4536-81C8-957B3C1E8286}"/>
              </a:ext>
            </a:extLst>
          </p:cNvPr>
          <p:cNvSpPr/>
          <p:nvPr userDrawn="1"/>
        </p:nvSpPr>
        <p:spPr>
          <a:xfrm>
            <a:off x="3109780" y="5909248"/>
            <a:ext cx="200025" cy="181687"/>
          </a:xfrm>
          <a:prstGeom prst="rect">
            <a:avLst/>
          </a:prstGeom>
          <a:solidFill>
            <a:srgbClr val="01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CAA5144-C0A8-44C4-BF0F-87294610CEE2}"/>
              </a:ext>
            </a:extLst>
          </p:cNvPr>
          <p:cNvSpPr/>
          <p:nvPr userDrawn="1"/>
        </p:nvSpPr>
        <p:spPr>
          <a:xfrm>
            <a:off x="2942547" y="6676313"/>
            <a:ext cx="200025" cy="181687"/>
          </a:xfrm>
          <a:prstGeom prst="rect">
            <a:avLst/>
          </a:prstGeom>
          <a:solidFill>
            <a:srgbClr val="00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EB5643-A838-441A-8527-9AAA4C3CBC7F}"/>
              </a:ext>
            </a:extLst>
          </p:cNvPr>
          <p:cNvSpPr/>
          <p:nvPr userDrawn="1"/>
        </p:nvSpPr>
        <p:spPr>
          <a:xfrm>
            <a:off x="1279085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0CB4B95-44C4-4387-92CA-5E1E952481E9}"/>
              </a:ext>
            </a:extLst>
          </p:cNvPr>
          <p:cNvSpPr/>
          <p:nvPr userDrawn="1"/>
        </p:nvSpPr>
        <p:spPr>
          <a:xfrm>
            <a:off x="0" y="5900744"/>
            <a:ext cx="143969" cy="18328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ED306D-C0AB-4BCD-B42D-2EFEFBC95200}"/>
              </a:ext>
            </a:extLst>
          </p:cNvPr>
          <p:cNvSpPr/>
          <p:nvPr userDrawn="1"/>
        </p:nvSpPr>
        <p:spPr>
          <a:xfrm>
            <a:off x="948170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91CD65F-21E6-456E-8A48-1D0340F2BF2A}"/>
              </a:ext>
            </a:extLst>
          </p:cNvPr>
          <p:cNvSpPr/>
          <p:nvPr userDrawn="1"/>
        </p:nvSpPr>
        <p:spPr>
          <a:xfrm>
            <a:off x="7641153" y="6141344"/>
            <a:ext cx="200025" cy="181687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3F5E658-8C7A-4414-8834-A786762A0097}"/>
              </a:ext>
            </a:extLst>
          </p:cNvPr>
          <p:cNvSpPr/>
          <p:nvPr userDrawn="1"/>
        </p:nvSpPr>
        <p:spPr>
          <a:xfrm>
            <a:off x="4489845" y="6134097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5A88668-D39A-450D-92C7-3305BB8C7480}"/>
              </a:ext>
            </a:extLst>
          </p:cNvPr>
          <p:cNvSpPr/>
          <p:nvPr userDrawn="1"/>
        </p:nvSpPr>
        <p:spPr>
          <a:xfrm>
            <a:off x="10794362" y="6141343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9298AE3-C744-4CDF-A880-EB69BF1A2C69}"/>
              </a:ext>
            </a:extLst>
          </p:cNvPr>
          <p:cNvSpPr/>
          <p:nvPr userDrawn="1"/>
        </p:nvSpPr>
        <p:spPr>
          <a:xfrm>
            <a:off x="11349993" y="6138273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F56821A-3451-45A6-B8DB-166D2DFAA164}"/>
              </a:ext>
            </a:extLst>
          </p:cNvPr>
          <p:cNvSpPr/>
          <p:nvPr userDrawn="1"/>
        </p:nvSpPr>
        <p:spPr>
          <a:xfrm>
            <a:off x="12094502" y="6042027"/>
            <a:ext cx="97498" cy="322034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5ED0B3A-CC28-4042-8562-4B27785C3219}"/>
              </a:ext>
            </a:extLst>
          </p:cNvPr>
          <p:cNvSpPr/>
          <p:nvPr userDrawn="1"/>
        </p:nvSpPr>
        <p:spPr>
          <a:xfrm>
            <a:off x="130503" y="6137413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D0BCADA-CC90-49B6-9331-C0B533E36C8A}"/>
              </a:ext>
            </a:extLst>
          </p:cNvPr>
          <p:cNvSpPr/>
          <p:nvPr userDrawn="1"/>
        </p:nvSpPr>
        <p:spPr>
          <a:xfrm>
            <a:off x="1499179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29A90B9-9CA6-43C2-8ED4-BF26B69FA539}"/>
              </a:ext>
            </a:extLst>
          </p:cNvPr>
          <p:cNvSpPr/>
          <p:nvPr userDrawn="1"/>
        </p:nvSpPr>
        <p:spPr>
          <a:xfrm>
            <a:off x="1152283" y="6531576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633F325-85C2-4F18-A549-1D0D36082857}"/>
              </a:ext>
            </a:extLst>
          </p:cNvPr>
          <p:cNvSpPr/>
          <p:nvPr userDrawn="1"/>
        </p:nvSpPr>
        <p:spPr>
          <a:xfrm>
            <a:off x="1281227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2510B5A-32F8-42B5-9C0B-83988977D643}"/>
              </a:ext>
            </a:extLst>
          </p:cNvPr>
          <p:cNvSpPr/>
          <p:nvPr userDrawn="1"/>
        </p:nvSpPr>
        <p:spPr>
          <a:xfrm>
            <a:off x="950312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0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6FF4FA-83DF-8AD1-BE7C-A92FB6CB9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  <p:sp>
        <p:nvSpPr>
          <p:cNvPr id="68" name="Rectangle 48">
            <a:extLst>
              <a:ext uri="{FF2B5EF4-FFF2-40B4-BE49-F238E27FC236}">
                <a16:creationId xmlns:a16="http://schemas.microsoft.com/office/drawing/2014/main" id="{47C5D5BA-C258-4194-2037-BE3807043732}"/>
              </a:ext>
            </a:extLst>
          </p:cNvPr>
          <p:cNvSpPr/>
          <p:nvPr userDrawn="1"/>
        </p:nvSpPr>
        <p:spPr>
          <a:xfrm>
            <a:off x="1803248" y="6132250"/>
            <a:ext cx="685800" cy="724093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06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FB0A77-D714-45B4-9FFD-D09037DAD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6957" y="1804679"/>
            <a:ext cx="4487091" cy="2858383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fi-FI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D0E0F-59FD-4C54-91B1-FB1DC2479FCC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5D385-324F-47B8-91C3-47EB70F02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028"/>
            <a:ext cx="12192000" cy="1077972"/>
          </a:xfrm>
          <a:prstGeom prst="rect">
            <a:avLst/>
          </a:prstGeom>
        </p:spPr>
      </p:pic>
      <p:pic>
        <p:nvPicPr>
          <p:cNvPr id="9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49DD51-0A29-B913-A85A-C84983A57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50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D6ECB4D8-F987-4321-AE25-3F5ACF6CAC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0">
                <a:srgbClr val="009CDD"/>
              </a:gs>
              <a:gs pos="100000">
                <a:schemeClr val="accent1">
                  <a:lumMod val="75000"/>
                </a:schemeClr>
              </a:gs>
              <a:gs pos="97000">
                <a:srgbClr val="0058A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F3B117AA-816C-4823-89F2-9B0808EB90C2}"/>
              </a:ext>
            </a:extLst>
          </p:cNvPr>
          <p:cNvSpPr txBox="1">
            <a:spLocks/>
          </p:cNvSpPr>
          <p:nvPr userDrawn="1"/>
        </p:nvSpPr>
        <p:spPr>
          <a:xfrm>
            <a:off x="5269530" y="2970435"/>
            <a:ext cx="1597524" cy="4343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sz="1400" b="1" noProof="0" dirty="0"/>
              <a:t>Elinkeinoelämän tutkimuslaitos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EE060-E681-429A-A5A1-DE2ED83293E4}"/>
              </a:ext>
            </a:extLst>
          </p:cNvPr>
          <p:cNvSpPr txBox="1"/>
          <p:nvPr userDrawn="1"/>
        </p:nvSpPr>
        <p:spPr>
          <a:xfrm>
            <a:off x="5199077" y="3581935"/>
            <a:ext cx="17938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Puh. 09 609 900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www.etla.fi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etunimi.sukunimi@etla.fi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Arkadiankatu 23 B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00100 Helsinki</a:t>
            </a:r>
            <a:endParaRPr lang="fi-FI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659682D-72F3-4FA9-B865-0F0316269969}"/>
              </a:ext>
            </a:extLst>
          </p:cNvPr>
          <p:cNvCxnSpPr>
            <a:cxnSpLocks/>
          </p:cNvCxnSpPr>
          <p:nvPr userDrawn="1"/>
        </p:nvCxnSpPr>
        <p:spPr>
          <a:xfrm>
            <a:off x="5199077" y="2719301"/>
            <a:ext cx="17938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14FCF91-F0C5-4E02-9265-707DB00BE59B}"/>
              </a:ext>
            </a:extLst>
          </p:cNvPr>
          <p:cNvCxnSpPr>
            <a:cxnSpLocks/>
          </p:cNvCxnSpPr>
          <p:nvPr userDrawn="1"/>
        </p:nvCxnSpPr>
        <p:spPr>
          <a:xfrm>
            <a:off x="5199077" y="4874375"/>
            <a:ext cx="17938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D6F89A5A-4001-48AE-99AD-7E8D7B1240D7}"/>
              </a:ext>
            </a:extLst>
          </p:cNvPr>
          <p:cNvSpPr/>
          <p:nvPr userDrawn="1"/>
        </p:nvSpPr>
        <p:spPr>
          <a:xfrm>
            <a:off x="7508172" y="6549994"/>
            <a:ext cx="310206" cy="308006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B0D42C-8D65-46B2-95AC-4E82B7B8B8E1}"/>
              </a:ext>
            </a:extLst>
          </p:cNvPr>
          <p:cNvSpPr/>
          <p:nvPr userDrawn="1"/>
        </p:nvSpPr>
        <p:spPr>
          <a:xfrm>
            <a:off x="7309969" y="6341586"/>
            <a:ext cx="200025" cy="181687"/>
          </a:xfrm>
          <a:prstGeom prst="rect">
            <a:avLst/>
          </a:prstGeom>
          <a:solidFill>
            <a:srgbClr val="00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D54D503-87CD-41E8-98C2-F1B1F402DFE3}"/>
              </a:ext>
            </a:extLst>
          </p:cNvPr>
          <p:cNvSpPr/>
          <p:nvPr userDrawn="1"/>
        </p:nvSpPr>
        <p:spPr>
          <a:xfrm>
            <a:off x="128587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7F8596-96EF-47D5-A7F8-BE20CD4B3CE9}"/>
              </a:ext>
            </a:extLst>
          </p:cNvPr>
          <p:cNvSpPr/>
          <p:nvPr userDrawn="1"/>
        </p:nvSpPr>
        <p:spPr>
          <a:xfrm>
            <a:off x="3311602" y="6134098"/>
            <a:ext cx="685800" cy="720587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657496-D57C-4D0D-8ED4-748D64F3C4F8}"/>
              </a:ext>
            </a:extLst>
          </p:cNvPr>
          <p:cNvSpPr/>
          <p:nvPr userDrawn="1"/>
        </p:nvSpPr>
        <p:spPr>
          <a:xfrm>
            <a:off x="5016594" y="6134097"/>
            <a:ext cx="685800" cy="720587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5DFC66-2ADE-4512-BBC8-3A6925D4FE9A}"/>
              </a:ext>
            </a:extLst>
          </p:cNvPr>
          <p:cNvSpPr/>
          <p:nvPr userDrawn="1"/>
        </p:nvSpPr>
        <p:spPr>
          <a:xfrm>
            <a:off x="8151748" y="6137413"/>
            <a:ext cx="685800" cy="720587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FBB5FED-72E5-40F2-BC16-3915B334AAA3}"/>
              </a:ext>
            </a:extLst>
          </p:cNvPr>
          <p:cNvSpPr/>
          <p:nvPr userDrawn="1"/>
        </p:nvSpPr>
        <p:spPr>
          <a:xfrm>
            <a:off x="9627095" y="6134097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FF60D85-F39A-41FB-9303-8666270D3379}"/>
              </a:ext>
            </a:extLst>
          </p:cNvPr>
          <p:cNvSpPr/>
          <p:nvPr userDrawn="1"/>
        </p:nvSpPr>
        <p:spPr>
          <a:xfrm>
            <a:off x="1152284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9FA21E7-DB53-4F3E-9E84-5B6D2D98F06F}"/>
              </a:ext>
            </a:extLst>
          </p:cNvPr>
          <p:cNvSpPr/>
          <p:nvPr userDrawn="1"/>
        </p:nvSpPr>
        <p:spPr>
          <a:xfrm>
            <a:off x="2631121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D3EBD3E-9638-405C-AA2F-9BE534698360}"/>
              </a:ext>
            </a:extLst>
          </p:cNvPr>
          <p:cNvSpPr/>
          <p:nvPr userDrawn="1"/>
        </p:nvSpPr>
        <p:spPr>
          <a:xfrm>
            <a:off x="4715519" y="5795296"/>
            <a:ext cx="310206" cy="322034"/>
          </a:xfrm>
          <a:prstGeom prst="rect">
            <a:avLst/>
          </a:prstGeom>
          <a:solidFill>
            <a:srgbClr val="02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44A64AB-6724-4758-BF0B-4542EB882309}"/>
              </a:ext>
            </a:extLst>
          </p:cNvPr>
          <p:cNvSpPr/>
          <p:nvPr userDrawn="1"/>
        </p:nvSpPr>
        <p:spPr>
          <a:xfrm>
            <a:off x="4347801" y="6547471"/>
            <a:ext cx="310206" cy="30721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2A3F71D-A1A0-429B-9504-C3DF0744C528}"/>
              </a:ext>
            </a:extLst>
          </p:cNvPr>
          <p:cNvSpPr/>
          <p:nvPr userDrawn="1"/>
        </p:nvSpPr>
        <p:spPr>
          <a:xfrm>
            <a:off x="5863996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D58233B-A7C1-4BDD-A4F1-9D3938122830}"/>
              </a:ext>
            </a:extLst>
          </p:cNvPr>
          <p:cNvSpPr/>
          <p:nvPr userDrawn="1"/>
        </p:nvSpPr>
        <p:spPr>
          <a:xfrm>
            <a:off x="7841542" y="5803024"/>
            <a:ext cx="310206" cy="322034"/>
          </a:xfrm>
          <a:prstGeom prst="rect">
            <a:avLst/>
          </a:prstGeom>
          <a:solidFill>
            <a:srgbClr val="00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D4E3301-5897-40CB-8762-24692F4EA079}"/>
              </a:ext>
            </a:extLst>
          </p:cNvPr>
          <p:cNvSpPr/>
          <p:nvPr userDrawn="1"/>
        </p:nvSpPr>
        <p:spPr>
          <a:xfrm>
            <a:off x="8951527" y="6333373"/>
            <a:ext cx="310206" cy="322034"/>
          </a:xfrm>
          <a:prstGeom prst="rect">
            <a:avLst/>
          </a:prstGeom>
          <a:solidFill>
            <a:srgbClr val="00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B2553B6-93EE-4C14-9C8E-D88BC9A0AE8E}"/>
              </a:ext>
            </a:extLst>
          </p:cNvPr>
          <p:cNvSpPr/>
          <p:nvPr userDrawn="1"/>
        </p:nvSpPr>
        <p:spPr>
          <a:xfrm>
            <a:off x="11031962" y="5819309"/>
            <a:ext cx="310206" cy="322034"/>
          </a:xfrm>
          <a:prstGeom prst="rect">
            <a:avLst/>
          </a:prstGeom>
          <a:solidFill>
            <a:srgbClr val="004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7004CD4-AF8B-4AC1-B249-88902090CFA4}"/>
              </a:ext>
            </a:extLst>
          </p:cNvPr>
          <p:cNvSpPr/>
          <p:nvPr userDrawn="1"/>
        </p:nvSpPr>
        <p:spPr>
          <a:xfrm>
            <a:off x="10461440" y="6312703"/>
            <a:ext cx="200025" cy="181687"/>
          </a:xfrm>
          <a:prstGeom prst="rect">
            <a:avLst/>
          </a:prstGeom>
          <a:solidFill>
            <a:srgbClr val="007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8C1F242-189C-41BA-BF27-DB0C0B2E6F08}"/>
              </a:ext>
            </a:extLst>
          </p:cNvPr>
          <p:cNvSpPr/>
          <p:nvPr userDrawn="1"/>
        </p:nvSpPr>
        <p:spPr>
          <a:xfrm>
            <a:off x="9444375" y="5951184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8D8AE30-70B5-4270-A8CC-3E548D9CC1F4}"/>
              </a:ext>
            </a:extLst>
          </p:cNvPr>
          <p:cNvSpPr/>
          <p:nvPr userDrawn="1"/>
        </p:nvSpPr>
        <p:spPr>
          <a:xfrm>
            <a:off x="9270934" y="6676313"/>
            <a:ext cx="200025" cy="181687"/>
          </a:xfrm>
          <a:prstGeom prst="rect">
            <a:avLst/>
          </a:prstGeom>
          <a:solidFill>
            <a:srgbClr val="00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584F5D1-C151-495B-9650-82543934348F}"/>
              </a:ext>
            </a:extLst>
          </p:cNvPr>
          <p:cNvSpPr/>
          <p:nvPr userDrawn="1"/>
        </p:nvSpPr>
        <p:spPr>
          <a:xfrm>
            <a:off x="4141315" y="6362445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90271FF-1F82-4901-B3DA-C1907C475A33}"/>
              </a:ext>
            </a:extLst>
          </p:cNvPr>
          <p:cNvSpPr/>
          <p:nvPr userDrawn="1"/>
        </p:nvSpPr>
        <p:spPr>
          <a:xfrm>
            <a:off x="3109780" y="5909248"/>
            <a:ext cx="200025" cy="181687"/>
          </a:xfrm>
          <a:prstGeom prst="rect">
            <a:avLst/>
          </a:prstGeom>
          <a:solidFill>
            <a:srgbClr val="01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51250A2-C9D0-401E-9F73-58D618A08287}"/>
              </a:ext>
            </a:extLst>
          </p:cNvPr>
          <p:cNvSpPr/>
          <p:nvPr userDrawn="1"/>
        </p:nvSpPr>
        <p:spPr>
          <a:xfrm>
            <a:off x="2942547" y="6676313"/>
            <a:ext cx="200025" cy="181687"/>
          </a:xfrm>
          <a:prstGeom prst="rect">
            <a:avLst/>
          </a:prstGeom>
          <a:solidFill>
            <a:srgbClr val="00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30A528B-1001-440F-BEDC-3819508E585D}"/>
              </a:ext>
            </a:extLst>
          </p:cNvPr>
          <p:cNvSpPr/>
          <p:nvPr userDrawn="1"/>
        </p:nvSpPr>
        <p:spPr>
          <a:xfrm>
            <a:off x="1279085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B0214DE-0728-4A04-9366-C19DB97ACCC0}"/>
              </a:ext>
            </a:extLst>
          </p:cNvPr>
          <p:cNvSpPr/>
          <p:nvPr userDrawn="1"/>
        </p:nvSpPr>
        <p:spPr>
          <a:xfrm>
            <a:off x="0" y="5900744"/>
            <a:ext cx="143969" cy="18328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ACC3374-2AB2-49CD-B39F-F7AAC5FBC762}"/>
              </a:ext>
            </a:extLst>
          </p:cNvPr>
          <p:cNvSpPr/>
          <p:nvPr userDrawn="1"/>
        </p:nvSpPr>
        <p:spPr>
          <a:xfrm>
            <a:off x="948170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6524D1B-FA05-413A-828D-463D74E08BEE}"/>
              </a:ext>
            </a:extLst>
          </p:cNvPr>
          <p:cNvSpPr/>
          <p:nvPr userDrawn="1"/>
        </p:nvSpPr>
        <p:spPr>
          <a:xfrm>
            <a:off x="7641153" y="6141344"/>
            <a:ext cx="200025" cy="181687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AEBBA66-5260-4FAE-BE01-087022C1A9BD}"/>
              </a:ext>
            </a:extLst>
          </p:cNvPr>
          <p:cNvSpPr/>
          <p:nvPr userDrawn="1"/>
        </p:nvSpPr>
        <p:spPr>
          <a:xfrm>
            <a:off x="4489845" y="6134097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BDF52B7-E97A-4996-A30F-56BF52DD97D4}"/>
              </a:ext>
            </a:extLst>
          </p:cNvPr>
          <p:cNvSpPr/>
          <p:nvPr userDrawn="1"/>
        </p:nvSpPr>
        <p:spPr>
          <a:xfrm>
            <a:off x="10794362" y="6141343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02756C4-F36A-4C14-A5B8-9459C645A7D2}"/>
              </a:ext>
            </a:extLst>
          </p:cNvPr>
          <p:cNvSpPr/>
          <p:nvPr userDrawn="1"/>
        </p:nvSpPr>
        <p:spPr>
          <a:xfrm>
            <a:off x="12094502" y="6042027"/>
            <a:ext cx="97498" cy="322034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B44798-8014-4881-9779-A16BAF1CCDA9}"/>
              </a:ext>
            </a:extLst>
          </p:cNvPr>
          <p:cNvSpPr/>
          <p:nvPr userDrawn="1"/>
        </p:nvSpPr>
        <p:spPr>
          <a:xfrm>
            <a:off x="6199152" y="6676313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720718-2653-48F6-93D2-CA0055C05E59}"/>
              </a:ext>
            </a:extLst>
          </p:cNvPr>
          <p:cNvSpPr/>
          <p:nvPr userDrawn="1"/>
        </p:nvSpPr>
        <p:spPr>
          <a:xfrm>
            <a:off x="10661465" y="6539250"/>
            <a:ext cx="310206" cy="32203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A9D11D-DD80-4197-A5D7-4E3F5E28E310}"/>
              </a:ext>
            </a:extLst>
          </p:cNvPr>
          <p:cNvSpPr/>
          <p:nvPr userDrawn="1"/>
        </p:nvSpPr>
        <p:spPr>
          <a:xfrm>
            <a:off x="6523808" y="6137413"/>
            <a:ext cx="685801" cy="720587"/>
          </a:xfrm>
          <a:prstGeom prst="rect">
            <a:avLst/>
          </a:prstGeom>
          <a:solidFill>
            <a:srgbClr val="01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86607C-AACC-4ABA-BB20-4E0103ED13C1}"/>
              </a:ext>
            </a:extLst>
          </p:cNvPr>
          <p:cNvSpPr/>
          <p:nvPr userDrawn="1"/>
        </p:nvSpPr>
        <p:spPr>
          <a:xfrm>
            <a:off x="6328480" y="5950563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E4B136B-0E86-4EFD-8D45-7D6186229BE5}"/>
              </a:ext>
            </a:extLst>
          </p:cNvPr>
          <p:cNvSpPr/>
          <p:nvPr userDrawn="1"/>
        </p:nvSpPr>
        <p:spPr>
          <a:xfrm>
            <a:off x="1803248" y="6132250"/>
            <a:ext cx="685800" cy="724093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E7DB357-D0D8-4991-981D-0135E3C7F9FE}"/>
              </a:ext>
            </a:extLst>
          </p:cNvPr>
          <p:cNvSpPr/>
          <p:nvPr userDrawn="1"/>
        </p:nvSpPr>
        <p:spPr>
          <a:xfrm>
            <a:off x="1499179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4EE444D-879A-48FA-8986-FE9BF5E1E0B9}"/>
              </a:ext>
            </a:extLst>
          </p:cNvPr>
          <p:cNvSpPr/>
          <p:nvPr userDrawn="1"/>
        </p:nvSpPr>
        <p:spPr>
          <a:xfrm>
            <a:off x="11349993" y="6138273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6" name="Picture 7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22EB53-FFC9-4904-A0E0-E11179C6F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61" y="0"/>
            <a:ext cx="1126878" cy="11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5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7BE4B6-5D09-FDBA-FFAF-8650465A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551054"/>
            <a:ext cx="8182034" cy="100965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D41940-0874-5670-39B9-4CEA934048C2}"/>
              </a:ext>
            </a:extLst>
          </p:cNvPr>
          <p:cNvSpPr/>
          <p:nvPr userDrawn="1"/>
        </p:nvSpPr>
        <p:spPr>
          <a:xfrm>
            <a:off x="0" y="1"/>
            <a:ext cx="12192000" cy="22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642D33-E386-4FAB-8D70-A8EC9D416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0111DD-4BE7-87AA-909B-CD627F08DB6E}"/>
              </a:ext>
            </a:extLst>
          </p:cNvPr>
          <p:cNvSpPr/>
          <p:nvPr userDrawn="1"/>
        </p:nvSpPr>
        <p:spPr>
          <a:xfrm>
            <a:off x="0" y="6470652"/>
            <a:ext cx="12192000" cy="3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53990-55D0-CEB6-67D8-23347F231609}"/>
              </a:ext>
            </a:extLst>
          </p:cNvPr>
          <p:cNvSpPr txBox="1"/>
          <p:nvPr userDrawn="1"/>
        </p:nvSpPr>
        <p:spPr>
          <a:xfrm>
            <a:off x="937028" y="6548910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E8BBA5-7E47-B2EE-0094-7C5983D0907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7028" y="1912188"/>
            <a:ext cx="8181975" cy="413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82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D6E5086-CD14-C304-0A4A-EBB0A416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551054"/>
            <a:ext cx="8182034" cy="100965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7656863-7F95-8388-823D-CAD64C382942}"/>
              </a:ext>
            </a:extLst>
          </p:cNvPr>
          <p:cNvSpPr/>
          <p:nvPr userDrawn="1"/>
        </p:nvSpPr>
        <p:spPr>
          <a:xfrm>
            <a:off x="0" y="1"/>
            <a:ext cx="12192000" cy="22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C759F5-FE5F-9596-C4BE-D15640A56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8CCB2D14-9339-4055-50B4-02F4EA228B07}"/>
              </a:ext>
            </a:extLst>
          </p:cNvPr>
          <p:cNvSpPr/>
          <p:nvPr userDrawn="1"/>
        </p:nvSpPr>
        <p:spPr>
          <a:xfrm>
            <a:off x="0" y="6470652"/>
            <a:ext cx="12192000" cy="3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E10D3603-B5DA-324A-3FBA-C6BEC61C0ACD}"/>
              </a:ext>
            </a:extLst>
          </p:cNvPr>
          <p:cNvSpPr txBox="1"/>
          <p:nvPr userDrawn="1"/>
        </p:nvSpPr>
        <p:spPr>
          <a:xfrm>
            <a:off x="937028" y="6548910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35239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814C03AF-33B8-A0A3-15F1-EE060EDA85A6}"/>
              </a:ext>
            </a:extLst>
          </p:cNvPr>
          <p:cNvSpPr/>
          <p:nvPr userDrawn="1"/>
        </p:nvSpPr>
        <p:spPr>
          <a:xfrm>
            <a:off x="0" y="1"/>
            <a:ext cx="12192000" cy="22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C759F5-FE5F-9596-C4BE-D15640A56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0464C80C-E915-3794-6A45-7B0E32B9DD69}"/>
              </a:ext>
            </a:extLst>
          </p:cNvPr>
          <p:cNvSpPr/>
          <p:nvPr userDrawn="1"/>
        </p:nvSpPr>
        <p:spPr>
          <a:xfrm>
            <a:off x="0" y="6470652"/>
            <a:ext cx="12192000" cy="3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A98B4BC-AFCA-A284-9FB7-E2B218CEE126}"/>
              </a:ext>
            </a:extLst>
          </p:cNvPr>
          <p:cNvSpPr txBox="1"/>
          <p:nvPr userDrawn="1"/>
        </p:nvSpPr>
        <p:spPr>
          <a:xfrm>
            <a:off x="937028" y="6548910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194640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 2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12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 + teksti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74C7-B146-44A4-B536-9A06C106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551054"/>
            <a:ext cx="8182034" cy="100965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CC316C-ADFC-42FC-9340-421F613BCE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7028" y="2127720"/>
            <a:ext cx="8182034" cy="19335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BC4B4219-888F-4357-AC4E-C7E0D8EAEB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7028" y="4174607"/>
            <a:ext cx="8182034" cy="19335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277E4E9-B87C-821B-7164-79E6FFD11D63}"/>
              </a:ext>
            </a:extLst>
          </p:cNvPr>
          <p:cNvSpPr/>
          <p:nvPr userDrawn="1"/>
        </p:nvSpPr>
        <p:spPr>
          <a:xfrm>
            <a:off x="0" y="1"/>
            <a:ext cx="12192000" cy="22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1D67CD1-E880-DFB8-6FE1-35F0E9563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DD51306B-C96B-FC6C-9451-3C4623476372}"/>
              </a:ext>
            </a:extLst>
          </p:cNvPr>
          <p:cNvSpPr/>
          <p:nvPr userDrawn="1"/>
        </p:nvSpPr>
        <p:spPr>
          <a:xfrm>
            <a:off x="0" y="6470652"/>
            <a:ext cx="12192000" cy="3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5FEB11C9-795B-4271-D461-C72598433E2E}"/>
              </a:ext>
            </a:extLst>
          </p:cNvPr>
          <p:cNvSpPr txBox="1"/>
          <p:nvPr userDrawn="1"/>
        </p:nvSpPr>
        <p:spPr>
          <a:xfrm>
            <a:off x="937028" y="6548910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30015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väliotsikoilla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CF3CF2E-57B9-32E4-6004-993B19F7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551054"/>
            <a:ext cx="8182034" cy="100965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EA0DC1D-59C6-63CC-73C5-186DA5DBF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4" y="1991795"/>
            <a:ext cx="4007859" cy="51328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AEE2A64-2568-7371-55A2-E7482CFFF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505075"/>
            <a:ext cx="4007859" cy="34385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D025386-49D6-CA98-C60D-E5592B8E2A9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27829" y="1981363"/>
            <a:ext cx="4007859" cy="51328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C212991-CB3B-3D2B-2803-6A86BF79ED2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130599" y="2515507"/>
            <a:ext cx="4007859" cy="34385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70AE726-3D71-704D-0FFA-DBECEB100A49}"/>
              </a:ext>
            </a:extLst>
          </p:cNvPr>
          <p:cNvSpPr/>
          <p:nvPr userDrawn="1"/>
        </p:nvSpPr>
        <p:spPr>
          <a:xfrm>
            <a:off x="0" y="1"/>
            <a:ext cx="12192000" cy="22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BDFC66-C044-84F6-FDD8-A61B09A5B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D187CE88-B05F-5A7E-FBF9-75FB78F194DF}"/>
              </a:ext>
            </a:extLst>
          </p:cNvPr>
          <p:cNvSpPr/>
          <p:nvPr userDrawn="1"/>
        </p:nvSpPr>
        <p:spPr>
          <a:xfrm>
            <a:off x="0" y="6470652"/>
            <a:ext cx="12192000" cy="3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36B132CD-B84A-47CC-5711-D85606F336CE}"/>
              </a:ext>
            </a:extLst>
          </p:cNvPr>
          <p:cNvSpPr txBox="1"/>
          <p:nvPr userDrawn="1"/>
        </p:nvSpPr>
        <p:spPr>
          <a:xfrm>
            <a:off x="937028" y="6548910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9483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 ja numerolista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D7ED-DA76-4AB6-9944-0467246D1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4" y="1991795"/>
            <a:ext cx="4007859" cy="51328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CE4B0-D741-4E29-BF0A-4A44EC6DA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505075"/>
            <a:ext cx="4007859" cy="34385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2AD90A1-BA9B-1DDB-F41E-4878F720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551054"/>
            <a:ext cx="8182034" cy="100965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48F0F49-EC7B-69AA-6154-94582C43CF6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27829" y="1981363"/>
            <a:ext cx="4007859" cy="51328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CF25C759-EBD4-CECF-79EA-FF4705D9A93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130599" y="2515507"/>
            <a:ext cx="4007859" cy="3438525"/>
          </a:xfrm>
        </p:spPr>
        <p:txBody>
          <a:bodyPr>
            <a:normAutofit/>
          </a:bodyPr>
          <a:lstStyle>
            <a:lvl1pPr marL="342900" indent="-342900">
              <a:buClr>
                <a:srgbClr val="009CDD"/>
              </a:buClr>
              <a:buFont typeface="+mj-lt"/>
              <a:buAutoNum type="arabicPeriod"/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09CDD"/>
              </a:buClr>
              <a:buFont typeface="+mj-lt"/>
              <a:buAutoNum type="arabicPeriod"/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09CDD"/>
              </a:buClr>
              <a:buFont typeface="+mj-lt"/>
              <a:buAutoNum type="arabicPeriod"/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Clr>
                <a:srgbClr val="009CDD"/>
              </a:buClr>
              <a:buFont typeface="+mj-lt"/>
              <a:buAutoNum type="arabicPeriod"/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Clr>
                <a:srgbClr val="009CDD"/>
              </a:buClr>
              <a:buFont typeface="+mj-lt"/>
              <a:buAutoNum type="arabicPeriod"/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97DE573-4934-7F4B-5102-F203DF7EA459}"/>
              </a:ext>
            </a:extLst>
          </p:cNvPr>
          <p:cNvSpPr/>
          <p:nvPr userDrawn="1"/>
        </p:nvSpPr>
        <p:spPr>
          <a:xfrm>
            <a:off x="0" y="1"/>
            <a:ext cx="12192000" cy="22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2F8CE3-96C8-8814-09B6-23588CEE8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id="{EF795070-B97A-2DFE-0318-088A5AE2E317}"/>
              </a:ext>
            </a:extLst>
          </p:cNvPr>
          <p:cNvSpPr/>
          <p:nvPr userDrawn="1"/>
        </p:nvSpPr>
        <p:spPr>
          <a:xfrm>
            <a:off x="0" y="6470652"/>
            <a:ext cx="12192000" cy="3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8F0E006B-3A28-5D9E-A63A-7B7A3389673B}"/>
              </a:ext>
            </a:extLst>
          </p:cNvPr>
          <p:cNvSpPr txBox="1"/>
          <p:nvPr userDrawn="1"/>
        </p:nvSpPr>
        <p:spPr>
          <a:xfrm>
            <a:off x="937028" y="6548910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274005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iota otsikoilla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E226EAD-C8B5-59AD-17BD-A675E432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551054"/>
            <a:ext cx="8182034" cy="100965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1D4C00C-8D65-CDD7-E377-FE6163422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4" y="1991795"/>
            <a:ext cx="4007859" cy="51328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4619A0F-AA31-BCAC-B5FC-0D7778BF7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505075"/>
            <a:ext cx="4007859" cy="34385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AF5F44D-0276-C2A2-80C6-E32A862B37D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130599" y="2515507"/>
            <a:ext cx="4007859" cy="34385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16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643F9C5-F2E1-DF4F-7DC9-2E918306DA8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111203" y="1991795"/>
            <a:ext cx="4007859" cy="51328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4B58F889-6A4F-FE04-5D99-FDD134463164}"/>
              </a:ext>
            </a:extLst>
          </p:cNvPr>
          <p:cNvSpPr/>
          <p:nvPr userDrawn="1"/>
        </p:nvSpPr>
        <p:spPr>
          <a:xfrm>
            <a:off x="0" y="1"/>
            <a:ext cx="12192000" cy="22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5A19C3-3521-0B7A-FC8D-1C32F9597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ADE97A62-6A89-9DB9-E817-5B2C8FE9DB91}"/>
              </a:ext>
            </a:extLst>
          </p:cNvPr>
          <p:cNvSpPr/>
          <p:nvPr userDrawn="1"/>
        </p:nvSpPr>
        <p:spPr>
          <a:xfrm>
            <a:off x="0" y="6470652"/>
            <a:ext cx="12192000" cy="3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17BE3E97-8723-1FA7-3729-0B293CB304FE}"/>
              </a:ext>
            </a:extLst>
          </p:cNvPr>
          <p:cNvSpPr txBox="1"/>
          <p:nvPr userDrawn="1"/>
        </p:nvSpPr>
        <p:spPr>
          <a:xfrm>
            <a:off x="937028" y="6548910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326072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020602-63C6-422C-96C5-99A99A34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80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29668-C0A6-4737-8C0B-61EE62251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280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6F9F8-5812-424E-864C-A8B4DEE61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921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D9F2E8-8ABC-4CC8-A496-375D3870BED3}" type="datetimeFigureOut">
              <a:rPr lang="fi-FI" smtClean="0"/>
              <a:pPr/>
              <a:t>9.10.2024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4FA7-079E-4A81-812C-F345408EF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0331" y="6356349"/>
            <a:ext cx="2969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8105A-EB22-4DB5-8746-F3E3E1CCF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9866" y="6356348"/>
            <a:ext cx="2229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C809B7-F379-43B4-A467-3003A8595D0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508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9" r:id="rId3"/>
    <p:sldLayoutId id="2147483670" r:id="rId4"/>
    <p:sldLayoutId id="2147483671" r:id="rId5"/>
    <p:sldLayoutId id="2147483660" r:id="rId6"/>
    <p:sldLayoutId id="2147483653" r:id="rId7"/>
    <p:sldLayoutId id="2147483661" r:id="rId8"/>
    <p:sldLayoutId id="2147483662" r:id="rId9"/>
    <p:sldLayoutId id="2147483656" r:id="rId10"/>
    <p:sldLayoutId id="2147483668" r:id="rId11"/>
    <p:sldLayoutId id="2147483651" r:id="rId12"/>
    <p:sldLayoutId id="2147483655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58A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CDD"/>
        </a:buClr>
        <a:buFont typeface="Arial" panose="020B0604020202020204" pitchFamily="34" charset="0"/>
        <a:buChar char="•"/>
        <a:defRPr sz="1600" kern="1200">
          <a:solidFill>
            <a:srgbClr val="0058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DD"/>
        </a:buClr>
        <a:buFont typeface="Arial" panose="020B0604020202020204" pitchFamily="34" charset="0"/>
        <a:buChar char="•"/>
        <a:defRPr sz="1600" kern="1200">
          <a:solidFill>
            <a:srgbClr val="0058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DD"/>
        </a:buClr>
        <a:buFont typeface="Arial" panose="020B0604020202020204" pitchFamily="34" charset="0"/>
        <a:buChar char="•"/>
        <a:defRPr sz="1600" kern="1200">
          <a:solidFill>
            <a:srgbClr val="0058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DD"/>
        </a:buClr>
        <a:buFont typeface="Arial" panose="020B0604020202020204" pitchFamily="34" charset="0"/>
        <a:buChar char="•"/>
        <a:defRPr sz="1600" kern="1200">
          <a:solidFill>
            <a:srgbClr val="0058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DD"/>
        </a:buClr>
        <a:buFont typeface="Arial" panose="020B0604020202020204" pitchFamily="34" charset="0"/>
        <a:buChar char="•"/>
        <a:defRPr sz="1600" kern="1200">
          <a:solidFill>
            <a:srgbClr val="0058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E94CC2-B61A-E0AC-A4C2-3F24216D7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Tutkimusjohtaja</a:t>
            </a:r>
            <a:r>
              <a:rPr lang="en-US" dirty="0"/>
              <a:t> Tero Kuusi, ETLA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D6D1A8-14C7-0A67-156A-4713B816C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03" y="1648651"/>
            <a:ext cx="9659742" cy="2858383"/>
          </a:xfrm>
        </p:spPr>
        <p:txBody>
          <a:bodyPr/>
          <a:lstStyle/>
          <a:p>
            <a:r>
              <a:rPr lang="fi-FI" dirty="0"/>
              <a:t>Vuoden 2025 tuloverotus</a:t>
            </a:r>
            <a:br>
              <a:rPr lang="fi-FI" dirty="0"/>
            </a:br>
            <a:r>
              <a:rPr lang="fi-FI" sz="2800" dirty="0"/>
              <a:t>Lisäävätkö ylimpien marginaaliverojen kiristykset verotuloja?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E98F2-9680-7EF2-900B-AC95CB65F7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8173" y="4863049"/>
            <a:ext cx="2232081" cy="616866"/>
          </a:xfrm>
        </p:spPr>
        <p:txBody>
          <a:bodyPr/>
          <a:lstStyle/>
          <a:p>
            <a:r>
              <a:rPr lang="en-US" dirty="0" err="1"/>
              <a:t>Valtiovarainvaliokunnan</a:t>
            </a:r>
            <a:r>
              <a:rPr lang="en-US" dirty="0"/>
              <a:t> </a:t>
            </a:r>
            <a:r>
              <a:rPr lang="en-US" dirty="0" err="1"/>
              <a:t>verojaoston</a:t>
            </a:r>
            <a:r>
              <a:rPr lang="en-US" dirty="0"/>
              <a:t> </a:t>
            </a:r>
            <a:r>
              <a:rPr lang="en-US" dirty="0" err="1"/>
              <a:t>kuuleminen</a:t>
            </a:r>
            <a:r>
              <a:rPr lang="en-US" dirty="0"/>
              <a:t> 10.10. 2024</a:t>
            </a:r>
          </a:p>
        </p:txBody>
      </p:sp>
    </p:spTree>
    <p:extLst>
      <p:ext uri="{BB962C8B-B14F-4D97-AF65-F5344CB8AC3E}">
        <p14:creationId xmlns:p14="http://schemas.microsoft.com/office/powerpoint/2010/main" val="361358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4E132-0D71-FDE1-F1F7-380002213B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247030" y="1791838"/>
            <a:ext cx="4787654" cy="41306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Kuinpa paljon korkea verotus vaikuttaa talouden ”kakun” kokoon? </a:t>
            </a:r>
          </a:p>
          <a:p>
            <a:pPr marL="0" indent="0">
              <a:buNone/>
            </a:pPr>
            <a:r>
              <a:rPr lang="fi-FI" sz="2400" dirty="0"/>
              <a:t>Empiirinen mikronäkemys: ei paljon </a:t>
            </a:r>
            <a:r>
              <a:rPr lang="fi-FI" sz="2400" i="1" dirty="0"/>
              <a:t>lyhyellä aikavälillä</a:t>
            </a:r>
          </a:p>
          <a:p>
            <a:pPr marL="0" indent="0">
              <a:buNone/>
            </a:pPr>
            <a:r>
              <a:rPr lang="en-US" sz="2400" dirty="0" err="1"/>
              <a:t>Teoreettinen</a:t>
            </a:r>
            <a:r>
              <a:rPr lang="en-US" sz="2400" dirty="0"/>
              <a:t> </a:t>
            </a:r>
            <a:r>
              <a:rPr lang="fi-FI" sz="2400" dirty="0"/>
              <a:t>makronäkemys: paljon </a:t>
            </a:r>
            <a:r>
              <a:rPr lang="fi-FI" sz="2400" i="1" dirty="0"/>
              <a:t>huomioiden mukautuminen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13CAA-6655-539B-120E-131C87F7A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79641" cy="67651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339BA5-95C6-7AF2-327F-1318327DE34B}"/>
              </a:ext>
            </a:extLst>
          </p:cNvPr>
          <p:cNvSpPr txBox="1"/>
          <p:nvPr/>
        </p:nvSpPr>
        <p:spPr>
          <a:xfrm>
            <a:off x="786580" y="1061884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solidFill>
                  <a:srgbClr val="EB677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Kasvattaa?</a:t>
            </a:r>
            <a:endParaRPr lang="en-US" sz="2400" dirty="0">
              <a:solidFill>
                <a:srgbClr val="EB677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311E4B-DF43-0D5B-6E2E-515EFA20971C}"/>
              </a:ext>
            </a:extLst>
          </p:cNvPr>
          <p:cNvSpPr txBox="1"/>
          <p:nvPr/>
        </p:nvSpPr>
        <p:spPr>
          <a:xfrm>
            <a:off x="4567084" y="1061884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solidFill>
                  <a:srgbClr val="EB677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Jakaa?</a:t>
            </a:r>
            <a:endParaRPr lang="en-US" sz="2400" dirty="0">
              <a:solidFill>
                <a:srgbClr val="EB677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1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098C-D5CE-F80A-4057-97AE3F3A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Rahoittaisiko korkeimpien marginaaliverojen lasku itsensä?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C4414-9BBB-1C79-F06D-10DB082C9B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67584" y="2176271"/>
            <a:ext cx="3927772" cy="4130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 err="1"/>
              <a:t>Saezin</a:t>
            </a:r>
            <a:r>
              <a:rPr lang="fi-FI" sz="1800" dirty="0"/>
              <a:t> (2001) tulonmuunnon huomioiva laskukaava</a:t>
            </a:r>
          </a:p>
          <a:p>
            <a:r>
              <a:rPr lang="fi-FI" sz="1800" dirty="0"/>
              <a:t>Verotettavan tulon jousto (</a:t>
            </a:r>
            <a:r>
              <a:rPr lang="az-Cyrl-AZ" sz="1800" dirty="0"/>
              <a:t>є</a:t>
            </a:r>
            <a:r>
              <a:rPr lang="fi-FI" sz="1800" dirty="0"/>
              <a:t>)</a:t>
            </a:r>
          </a:p>
          <a:p>
            <a:r>
              <a:rPr lang="fi-FI" sz="1800" dirty="0"/>
              <a:t>Tulojakauman muoto (a)</a:t>
            </a:r>
          </a:p>
          <a:p>
            <a:r>
              <a:rPr lang="fi-FI" sz="1800" dirty="0"/>
              <a:t>Tulonmuunnon osuus (s)</a:t>
            </a:r>
          </a:p>
          <a:p>
            <a:r>
              <a:rPr lang="fi-FI" sz="1800" dirty="0"/>
              <a:t>Tulonmuuntoa koskeva veroprosentti (t</a:t>
            </a:r>
            <a:r>
              <a:rPr lang="fi-FI" sz="1800" baseline="-25000" dirty="0"/>
              <a:t>2</a:t>
            </a:r>
            <a:r>
              <a:rPr lang="fi-FI" sz="1800" dirty="0"/>
              <a:t>)</a:t>
            </a:r>
          </a:p>
          <a:p>
            <a:pPr marL="0" indent="0">
              <a:buNone/>
            </a:pPr>
            <a:r>
              <a:rPr lang="fi-FI" sz="1800" dirty="0"/>
              <a:t>(muut dynaamiset vaikutukset?)</a:t>
            </a:r>
          </a:p>
          <a:p>
            <a:endParaRPr lang="fi-FI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A217E-AEEF-7E7B-FDDA-4CBC7C2F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28" y="2019103"/>
            <a:ext cx="6725589" cy="2819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52E624-08A3-A2F5-BC3D-3EDBF4E0A49A}"/>
              </a:ext>
            </a:extLst>
          </p:cNvPr>
          <p:cNvSpPr txBox="1"/>
          <p:nvPr/>
        </p:nvSpPr>
        <p:spPr>
          <a:xfrm>
            <a:off x="937028" y="5590168"/>
            <a:ext cx="8321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i="1" dirty="0"/>
              <a:t>Lähde: Kotamäki ja Kirkko-Jaakkola (2022). Korkeimman marginaaliveroasteen laskukaava </a:t>
            </a:r>
            <a:r>
              <a:rPr lang="en-US" i="1" dirty="0" err="1"/>
              <a:t>Kotakorpi</a:t>
            </a:r>
            <a:r>
              <a:rPr lang="en-US" i="1" dirty="0"/>
              <a:t> ja </a:t>
            </a:r>
            <a:r>
              <a:rPr lang="en-US" i="1" dirty="0" err="1"/>
              <a:t>Matikka</a:t>
            </a:r>
            <a:r>
              <a:rPr lang="en-US" i="1" dirty="0"/>
              <a:t> (2017).</a:t>
            </a:r>
            <a:endParaRPr lang="fi-FI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83574-5226-1AE2-7DB2-6A3DB9C4222E}"/>
              </a:ext>
            </a:extLst>
          </p:cNvPr>
          <p:cNvSpPr txBox="1"/>
          <p:nvPr/>
        </p:nvSpPr>
        <p:spPr>
          <a:xfrm>
            <a:off x="937028" y="4697603"/>
            <a:ext cx="680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Vertailun</a:t>
            </a:r>
            <a:r>
              <a:rPr lang="en-US" b="1" dirty="0"/>
              <a:t> </a:t>
            </a:r>
            <a:r>
              <a:rPr lang="en-US" b="1" dirty="0" err="1"/>
              <a:t>vuoksi</a:t>
            </a:r>
            <a:r>
              <a:rPr lang="en-US" b="1" dirty="0"/>
              <a:t>: </a:t>
            </a:r>
            <a:r>
              <a:rPr lang="en-US" b="1" dirty="0" err="1"/>
              <a:t>Ylimmät</a:t>
            </a:r>
            <a:r>
              <a:rPr lang="en-US" b="1" dirty="0"/>
              <a:t> </a:t>
            </a:r>
            <a:r>
              <a:rPr lang="en-US" b="1" dirty="0" err="1"/>
              <a:t>marginaaliveroasteet</a:t>
            </a:r>
            <a:r>
              <a:rPr lang="en-US" b="1" dirty="0"/>
              <a:t> </a:t>
            </a:r>
            <a:r>
              <a:rPr lang="en-US" b="1" dirty="0" err="1"/>
              <a:t>vuodelle</a:t>
            </a:r>
            <a:r>
              <a:rPr lang="en-US" b="1" dirty="0"/>
              <a:t> 2020 67,1 % (= </a:t>
            </a:r>
            <a:r>
              <a:rPr lang="en-US" b="1" dirty="0" err="1"/>
              <a:t>implisiittinen</a:t>
            </a:r>
            <a:r>
              <a:rPr lang="en-US" b="1" dirty="0"/>
              <a:t> </a:t>
            </a:r>
            <a:r>
              <a:rPr lang="en-US" b="1" dirty="0" err="1"/>
              <a:t>kulutusvero</a:t>
            </a:r>
            <a:r>
              <a:rPr lang="en-US" b="1" dirty="0"/>
              <a:t> 21,6 % + </a:t>
            </a:r>
            <a:r>
              <a:rPr lang="en-US" b="1" dirty="0" err="1"/>
              <a:t>korkein</a:t>
            </a:r>
            <a:r>
              <a:rPr lang="en-US" b="1" dirty="0"/>
              <a:t> </a:t>
            </a:r>
            <a:r>
              <a:rPr lang="en-US" b="1" dirty="0" err="1"/>
              <a:t>marginaalivero</a:t>
            </a:r>
            <a:r>
              <a:rPr lang="en-US" b="1" dirty="0"/>
              <a:t> 58 %) </a:t>
            </a:r>
          </a:p>
        </p:txBody>
      </p:sp>
    </p:spTree>
    <p:extLst>
      <p:ext uri="{BB962C8B-B14F-4D97-AF65-F5344CB8AC3E}">
        <p14:creationId xmlns:p14="http://schemas.microsoft.com/office/powerpoint/2010/main" val="147875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382E-B254-4046-8AE2-95CF8526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628056"/>
            <a:ext cx="8182034" cy="1009651"/>
          </a:xfrm>
        </p:spPr>
        <p:txBody>
          <a:bodyPr>
            <a:normAutofit fontScale="90000"/>
          </a:bodyPr>
          <a:lstStyle/>
          <a:p>
            <a:r>
              <a:rPr lang="fi-FI" dirty="0"/>
              <a:t>Mitä sanoo tutkimus verotettavan tulon joustosta (</a:t>
            </a:r>
            <a:r>
              <a:rPr lang="az-Cyrl-AZ" sz="3600" dirty="0"/>
              <a:t>є</a:t>
            </a:r>
            <a:r>
              <a:rPr lang="fi-FI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BCA03-8CAE-49C5-1CC9-AAF27967AF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7087" y="1967904"/>
            <a:ext cx="9790678" cy="4130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+mn-lt"/>
              </a:rPr>
              <a:t>Laaja mikrojoustokirjallisuus korostaa lyhyttä aikaväliä</a:t>
            </a:r>
          </a:p>
          <a:p>
            <a:r>
              <a:rPr lang="fi-FI" sz="2000" dirty="0">
                <a:latin typeface="+mn-lt"/>
              </a:rPr>
              <a:t>Esimerkiksi Matikka (2018): </a:t>
            </a:r>
            <a:r>
              <a:rPr lang="fi-FI" sz="2000" b="1" dirty="0">
                <a:latin typeface="+mn-lt"/>
              </a:rPr>
              <a:t>0,21</a:t>
            </a:r>
          </a:p>
          <a:p>
            <a:r>
              <a:rPr lang="fi-FI" sz="2000" dirty="0">
                <a:latin typeface="+mn-lt"/>
              </a:rPr>
              <a:t>Ylimpään veroluokkaan kuuluvien joustot (</a:t>
            </a:r>
            <a:r>
              <a:rPr lang="fi-FI" sz="2000" dirty="0" err="1">
                <a:latin typeface="+mn-lt"/>
              </a:rPr>
              <a:t>Ericson</a:t>
            </a:r>
            <a:r>
              <a:rPr lang="fi-FI" sz="2000" dirty="0">
                <a:latin typeface="+mn-lt"/>
              </a:rPr>
              <a:t> ym. 2015; Kirkko-Jaakkola ja Kotamäki, 2022): </a:t>
            </a:r>
            <a:r>
              <a:rPr lang="fi-FI" sz="2000" b="1" dirty="0">
                <a:latin typeface="+mn-lt"/>
              </a:rPr>
              <a:t>0,4 ei liioittelua</a:t>
            </a:r>
          </a:p>
          <a:p>
            <a:pPr marL="0" indent="0">
              <a:buNone/>
            </a:pPr>
            <a:r>
              <a:rPr lang="fi-FI" sz="2400" dirty="0">
                <a:latin typeface="+mn-lt"/>
              </a:rPr>
              <a:t>Pitemmän aikavälin vaikutuksista jonkin verran empiiristä näyttöä:</a:t>
            </a:r>
          </a:p>
          <a:p>
            <a:r>
              <a:rPr lang="fi-FI" sz="2000" dirty="0">
                <a:latin typeface="+mn-lt"/>
              </a:rPr>
              <a:t>Tanskan marginaaliverouudistus (</a:t>
            </a:r>
            <a:r>
              <a:rPr lang="fi-FI" sz="2000" dirty="0" err="1">
                <a:latin typeface="+mn-lt"/>
              </a:rPr>
              <a:t>Kleven</a:t>
            </a:r>
            <a:r>
              <a:rPr lang="fi-FI" sz="2000" dirty="0">
                <a:latin typeface="+mn-lt"/>
              </a:rPr>
              <a:t> ym., 2024): </a:t>
            </a:r>
            <a:r>
              <a:rPr lang="en-US" sz="2000" b="1" dirty="0" err="1">
                <a:latin typeface="+mn-lt"/>
              </a:rPr>
              <a:t>lyhyt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aikaväli</a:t>
            </a:r>
            <a:r>
              <a:rPr lang="fi-FI" sz="2000" b="1" dirty="0">
                <a:latin typeface="+mn-lt"/>
              </a:rPr>
              <a:t> 0,2, mutta työpaikanvaihtajat </a:t>
            </a:r>
            <a:r>
              <a:rPr lang="en-US" sz="2000" b="1" dirty="0">
                <a:latin typeface="+mn-lt"/>
              </a:rPr>
              <a:t>0,4-0,5</a:t>
            </a:r>
          </a:p>
          <a:p>
            <a:r>
              <a:rPr lang="fi-FI" sz="2000" dirty="0">
                <a:latin typeface="+mn-lt"/>
              </a:rPr>
              <a:t>”Epäjatkuvat” työpaikanvaihdot suomalaisopiskelijoilla (Kosonen ja Matikka, 2023): </a:t>
            </a:r>
            <a:r>
              <a:rPr lang="fi-FI" sz="2000" b="1" dirty="0">
                <a:latin typeface="+mn-lt"/>
              </a:rPr>
              <a:t>2,5 kertaiset, joskin edelleen pienet.</a:t>
            </a:r>
          </a:p>
          <a:p>
            <a:r>
              <a:rPr lang="fi-FI" sz="2000" dirty="0">
                <a:latin typeface="+mn-lt"/>
              </a:rPr>
              <a:t>Kansainvälinen ”mikro-makro” (Jäntti, Pirttilä, Selin, 2016) </a:t>
            </a:r>
            <a:r>
              <a:rPr lang="fi-FI" sz="2000" b="1" dirty="0">
                <a:latin typeface="+mn-lt"/>
              </a:rPr>
              <a:t>:</a:t>
            </a:r>
            <a:r>
              <a:rPr lang="fi-FI" sz="2000" dirty="0">
                <a:latin typeface="+mn-lt"/>
              </a:rPr>
              <a:t> </a:t>
            </a:r>
            <a:r>
              <a:rPr lang="fi-FI" sz="2000" b="1" dirty="0">
                <a:latin typeface="+mn-lt"/>
              </a:rPr>
              <a:t>0,3-0,6</a:t>
            </a:r>
          </a:p>
          <a:p>
            <a:r>
              <a:rPr lang="fi-FI" sz="2000" dirty="0">
                <a:latin typeface="+mn-lt"/>
              </a:rPr>
              <a:t>Viimeaikainen kvantitatiivinen makromallinnus USA (</a:t>
            </a:r>
            <a:r>
              <a:rPr lang="fi-FI" sz="2000" dirty="0" err="1">
                <a:latin typeface="+mn-lt"/>
              </a:rPr>
              <a:t>MacNamara</a:t>
            </a:r>
            <a:r>
              <a:rPr lang="fi-FI" sz="2000" dirty="0">
                <a:latin typeface="+mn-lt"/>
              </a:rPr>
              <a:t> ym. 2024): </a:t>
            </a:r>
            <a:r>
              <a:rPr lang="fi-FI" sz="2000" b="1" dirty="0">
                <a:latin typeface="+mn-lt"/>
              </a:rPr>
              <a:t>0,6-0,7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374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098C-D5CE-F80A-4057-97AE3F3A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486444"/>
            <a:ext cx="8182034" cy="1009651"/>
          </a:xfrm>
        </p:spPr>
        <p:txBody>
          <a:bodyPr>
            <a:normAutofit/>
          </a:bodyPr>
          <a:lstStyle/>
          <a:p>
            <a:r>
              <a:rPr lang="fi-FI" dirty="0"/>
              <a:t>Huippu häämöttää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A217E-AEEF-7E7B-FDDA-4CBC7C2F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558" y="2389271"/>
            <a:ext cx="6565837" cy="2813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2856F-8D69-5A50-BE36-F6FC078132AE}"/>
              </a:ext>
            </a:extLst>
          </p:cNvPr>
          <p:cNvSpPr txBox="1"/>
          <p:nvPr/>
        </p:nvSpPr>
        <p:spPr>
          <a:xfrm>
            <a:off x="5939741" y="5181627"/>
            <a:ext cx="27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Vrt</a:t>
            </a:r>
            <a:r>
              <a:rPr lang="en-US" b="1" dirty="0">
                <a:solidFill>
                  <a:srgbClr val="FF0000"/>
                </a:solidFill>
              </a:rPr>
              <a:t>. 2020 67,1 %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377210-6016-066E-7A49-4E78991107E5}"/>
              </a:ext>
            </a:extLst>
          </p:cNvPr>
          <p:cNvSpPr/>
          <p:nvPr/>
        </p:nvSpPr>
        <p:spPr>
          <a:xfrm>
            <a:off x="5404079" y="4288451"/>
            <a:ext cx="3775780" cy="68554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39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9B4CA-D5A6-0C43-49BA-2B6788CDE837}"/>
              </a:ext>
            </a:extLst>
          </p:cNvPr>
          <p:cNvSpPr txBox="1"/>
          <p:nvPr/>
        </p:nvSpPr>
        <p:spPr>
          <a:xfrm>
            <a:off x="937028" y="1307041"/>
            <a:ext cx="6808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/>
              <a:t>Marginaaliverojen lasku </a:t>
            </a:r>
            <a:r>
              <a:rPr lang="fi-FI" sz="2400" b="1" i="1" dirty="0"/>
              <a:t>ehkä</a:t>
            </a:r>
            <a:r>
              <a:rPr lang="fi-FI" sz="2400" b="1" dirty="0"/>
              <a:t> itsensä rahoittavaa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090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098C-D5CE-F80A-4057-97AE3F3A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5" y="412938"/>
            <a:ext cx="8182034" cy="1009651"/>
          </a:xfrm>
        </p:spPr>
        <p:txBody>
          <a:bodyPr>
            <a:normAutofit fontScale="90000"/>
          </a:bodyPr>
          <a:lstStyle/>
          <a:p>
            <a:r>
              <a:rPr lang="fi-FI" dirty="0"/>
              <a:t>Lisäverotulot tulevat kalliilla, onko veronkiristys tehokasta politiikkaa?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32BBE4C-544F-9515-CAAD-924A3C6F41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812884"/>
              </p:ext>
            </p:extLst>
          </p:nvPr>
        </p:nvGraphicFramePr>
        <p:xfrm>
          <a:off x="1247927" y="2457473"/>
          <a:ext cx="4782331" cy="297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5A6663C-F0C2-765D-5D7D-EB053E113C23}"/>
              </a:ext>
            </a:extLst>
          </p:cNvPr>
          <p:cNvSpPr txBox="1"/>
          <p:nvPr/>
        </p:nvSpPr>
        <p:spPr>
          <a:xfrm>
            <a:off x="1182185" y="1561285"/>
            <a:ext cx="5356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rgbClr val="FF0000"/>
                </a:solidFill>
              </a:rPr>
              <a:t>Kuva. </a:t>
            </a:r>
            <a:r>
              <a:rPr lang="fi-FI" sz="2400" dirty="0">
                <a:solidFill>
                  <a:srgbClr val="FF0000"/>
                </a:solidFill>
              </a:rPr>
              <a:t>Verotuksen kiristystarve per 1 EUR lisäverotuotto, EUR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9F68107-6898-F2E9-D137-0896E7CF3A38}"/>
              </a:ext>
            </a:extLst>
          </p:cNvPr>
          <p:cNvSpPr/>
          <p:nvPr/>
        </p:nvSpPr>
        <p:spPr>
          <a:xfrm>
            <a:off x="4821352" y="3626432"/>
            <a:ext cx="259660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670CEF-61B0-A820-9537-0116362F6C5F}"/>
              </a:ext>
            </a:extLst>
          </p:cNvPr>
          <p:cNvSpPr txBox="1"/>
          <p:nvPr/>
        </p:nvSpPr>
        <p:spPr>
          <a:xfrm>
            <a:off x="7525533" y="3268583"/>
            <a:ext cx="374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”Kolmen euron verotuksen kiristäminen tuo yhden veroeuron lisää, kolmen euron verotuksen vähentäminen maksaa euron”</a:t>
            </a:r>
            <a:endParaRPr lang="en-US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38AD6-3F31-51A4-6B39-378047C8C82B}"/>
              </a:ext>
            </a:extLst>
          </p:cNvPr>
          <p:cNvSpPr txBox="1"/>
          <p:nvPr/>
        </p:nvSpPr>
        <p:spPr>
          <a:xfrm>
            <a:off x="1187484" y="5435411"/>
            <a:ext cx="5882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Huom. </a:t>
            </a:r>
            <a:r>
              <a:rPr lang="fi-FI" dirty="0"/>
              <a:t>Perustuen </a:t>
            </a:r>
            <a:r>
              <a:rPr lang="fi-FI" dirty="0" err="1"/>
              <a:t>Saez</a:t>
            </a:r>
            <a:r>
              <a:rPr lang="fi-FI" dirty="0"/>
              <a:t> ym. (2012) kaavaan</a:t>
            </a:r>
          </a:p>
          <a:p>
            <a:r>
              <a:rPr lang="fi-FI" dirty="0"/>
              <a:t>marginaaliveron ollessa </a:t>
            </a:r>
            <a:r>
              <a:rPr lang="en-US" dirty="0"/>
              <a:t>67,1 % ja s = 0,7. </a:t>
            </a:r>
            <a:r>
              <a:rPr lang="en-US" dirty="0" err="1"/>
              <a:t>Muuten</a:t>
            </a:r>
            <a:r>
              <a:rPr lang="en-US" dirty="0"/>
              <a:t> </a:t>
            </a:r>
            <a:r>
              <a:rPr lang="en-US" dirty="0" err="1"/>
              <a:t>samat</a:t>
            </a:r>
            <a:r>
              <a:rPr lang="en-US" dirty="0"/>
              <a:t> </a:t>
            </a:r>
            <a:r>
              <a:rPr lang="en-US" dirty="0" err="1"/>
              <a:t>oletukset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edellä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851E88-3DF6-6320-463E-F053CEE8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488" y="5518836"/>
            <a:ext cx="1210590" cy="2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5F737B-A636-BC7A-4BA5-AEEDC05A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51" y="251336"/>
            <a:ext cx="10409238" cy="929764"/>
          </a:xfrm>
        </p:spPr>
        <p:txBody>
          <a:bodyPr>
            <a:normAutofit/>
          </a:bodyPr>
          <a:lstStyle/>
          <a:p>
            <a:r>
              <a:rPr lang="fi-FI" dirty="0"/>
              <a:t>Verotuksen suunta alas - katse Ruotsiin?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B2B5B-A8B5-992F-460A-CEEBCC218C3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8198" y="1565787"/>
            <a:ext cx="10836717" cy="5676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/>
              <a:t>”</a:t>
            </a:r>
            <a:r>
              <a:rPr lang="fi-FI" sz="1800" dirty="0" err="1"/>
              <a:t>värnskatt</a:t>
            </a:r>
            <a:r>
              <a:rPr lang="fi-FI" sz="1800" dirty="0"/>
              <a:t>”- veron poisto merkitsi viiden prosenttiyksikön alennusta suurimpien ansiotulojen verotukseen vuonna 2020.</a:t>
            </a:r>
          </a:p>
          <a:p>
            <a:pPr marL="452438" indent="0">
              <a:buNone/>
            </a:pPr>
            <a:r>
              <a:rPr lang="fi-FI" sz="1800" i="1" dirty="0"/>
              <a:t>”</a:t>
            </a:r>
            <a:r>
              <a:rPr lang="fi-FI" sz="1800" b="1" i="1" dirty="0"/>
              <a:t>Omarahoitusosuus tulee olemaan 120 prosenttia</a:t>
            </a:r>
            <a:r>
              <a:rPr lang="fi-FI" sz="1800" i="1" dirty="0"/>
              <a:t> eli enemmän kuin koko alun perin arvioitu verotulojen lasku”</a:t>
            </a:r>
          </a:p>
          <a:p>
            <a:pPr marL="452438" indent="0">
              <a:buNone/>
            </a:pPr>
            <a:r>
              <a:rPr lang="fi-FI" sz="1800" i="1" dirty="0" err="1"/>
              <a:t>Riksrevision</a:t>
            </a:r>
            <a:r>
              <a:rPr lang="fi-FI" sz="1800" i="1" dirty="0"/>
              <a:t> (2023). </a:t>
            </a:r>
            <a:r>
              <a:rPr lang="sv-SE" sz="1800" i="1" dirty="0"/>
              <a:t>Förändrade inkomstskatteregler 2011–2023. Underlag till granskningsrapport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Vuonna 2016 Ruotsi nosti tulojakauman ylimpään 5 prosenttiin kuuluvien marginaaliveroastetta 3 prosenttiyksikköä.</a:t>
            </a:r>
          </a:p>
          <a:p>
            <a:pPr marL="452438" indent="0">
              <a:buNone/>
            </a:pPr>
            <a:r>
              <a:rPr lang="fi-FI" sz="1800" i="1" dirty="0"/>
              <a:t>"Ruotsi toimi </a:t>
            </a:r>
            <a:r>
              <a:rPr lang="fi-FI" sz="1800" b="1" i="1" dirty="0" err="1"/>
              <a:t>Laffer</a:t>
            </a:r>
            <a:r>
              <a:rPr lang="fi-FI" sz="1800" b="1" i="1" dirty="0"/>
              <a:t>-käyrän väärällä puolella </a:t>
            </a:r>
            <a:r>
              <a:rPr lang="fi-FI" sz="1800" i="1" dirty="0"/>
              <a:t>jo ennen tässä artikkelissa arvioimaamme uudistusta.”</a:t>
            </a:r>
            <a:r>
              <a:rPr lang="en-US" sz="1800" i="1" dirty="0"/>
              <a:t> </a:t>
            </a:r>
          </a:p>
          <a:p>
            <a:pPr marL="452438" indent="0">
              <a:buNone/>
            </a:pPr>
            <a:r>
              <a:rPr lang="en-US" sz="1800" i="1" dirty="0"/>
              <a:t>Miao, D., Selin, H., </a:t>
            </a:r>
            <a:r>
              <a:rPr lang="en-US" sz="1800" i="1" dirty="0" err="1"/>
              <a:t>Söderström</a:t>
            </a:r>
            <a:r>
              <a:rPr lang="en-US" sz="1800" i="1" dirty="0"/>
              <a:t>, M. (2022). Earnings responses to even higher taxes. IFAU Working Paper 2022:12.</a:t>
            </a:r>
            <a:endParaRPr lang="fi-FI" sz="1800" i="1" dirty="0"/>
          </a:p>
          <a:p>
            <a:pPr marL="452438" indent="0">
              <a:buNone/>
            </a:pPr>
            <a:endParaRPr lang="fi-FI" sz="1800" dirty="0"/>
          </a:p>
          <a:p>
            <a:pPr marL="354013" indent="-354013">
              <a:buNone/>
            </a:pPr>
            <a:r>
              <a:rPr lang="en-US" sz="2000" dirty="0" err="1">
                <a:solidFill>
                  <a:srgbClr val="FF0000"/>
                </a:solidFill>
              </a:rPr>
              <a:t>Ruotsissa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suunnitelmia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korkeimpien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marginaaliverojen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laskemiseksi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edelleen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Suomen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tason</a:t>
            </a:r>
            <a:r>
              <a:rPr lang="en-US" sz="2000" dirty="0">
                <a:solidFill>
                  <a:srgbClr val="FF0000"/>
                </a:solidFill>
              </a:rPr>
              <a:t> alle (</a:t>
            </a:r>
            <a:r>
              <a:rPr lang="en-US" sz="2000" dirty="0" err="1">
                <a:solidFill>
                  <a:srgbClr val="FF0000"/>
                </a:solidFill>
              </a:rPr>
              <a:t>joskin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työn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sivukulut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suurempia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765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1E72-74AB-1540-BC70-FE1DF3A2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Johtopäätöksiä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F95E-32B7-CFD1-B978-FE217355F1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7028" y="1912188"/>
            <a:ext cx="8610095" cy="4130675"/>
          </a:xfrm>
        </p:spPr>
        <p:txBody>
          <a:bodyPr>
            <a:normAutofit/>
          </a:bodyPr>
          <a:lstStyle/>
          <a:p>
            <a:r>
              <a:rPr lang="fi-FI" sz="2000" dirty="0"/>
              <a:t>Korkeiden marginaaliverojen </a:t>
            </a:r>
            <a:r>
              <a:rPr lang="fi-FI" sz="2000" b="1" dirty="0"/>
              <a:t>kannustinongelma on vakava</a:t>
            </a:r>
            <a:r>
              <a:rPr lang="fi-FI" sz="2000" dirty="0"/>
              <a:t>, kun sitä tarkastellaan pitkän aikavälin työvoiman tarjontavaikutusten kautta.</a:t>
            </a:r>
          </a:p>
          <a:p>
            <a:pPr lvl="1"/>
            <a:r>
              <a:rPr lang="fi-FI" sz="1800" dirty="0"/>
              <a:t>Korkeiden marginaaliverojen laskeminen voisi pitkässä juoksussa rahoittaa itsensä.</a:t>
            </a:r>
          </a:p>
          <a:p>
            <a:pPr lvl="1"/>
            <a:r>
              <a:rPr lang="fi-FI" sz="1800" dirty="0"/>
              <a:t>Ruotsissa tuntuu olevan enemmän uskoa siihen.</a:t>
            </a:r>
          </a:p>
        </p:txBody>
      </p:sp>
    </p:spTree>
    <p:extLst>
      <p:ext uri="{BB962C8B-B14F-4D97-AF65-F5344CB8AC3E}">
        <p14:creationId xmlns:p14="http://schemas.microsoft.com/office/powerpoint/2010/main" val="82568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la_valkoinen_powerpoint_pohja.pptx" id="{13EF461C-97A7-4374-8FAE-E960BC6C6518}" vid="{3147AF48-D765-4FBC-8BD2-08DB553175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Etla_valkoinen_PowerPoint_pohja</Template>
  <TotalTime>21162</TotalTime>
  <Words>457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ADLaM Display</vt:lpstr>
      <vt:lpstr>Aptos</vt:lpstr>
      <vt:lpstr>Arial</vt:lpstr>
      <vt:lpstr>Calibri</vt:lpstr>
      <vt:lpstr>Open Sans</vt:lpstr>
      <vt:lpstr>Office Theme</vt:lpstr>
      <vt:lpstr>Vuoden 2025 tuloverotus Lisäävätkö ylimpien marginaaliverojen kiristykset verotuloja?</vt:lpstr>
      <vt:lpstr>PowerPoint Presentation</vt:lpstr>
      <vt:lpstr>Rahoittaisiko korkeimpien marginaaliverojen lasku itsensä?</vt:lpstr>
      <vt:lpstr>Mitä sanoo tutkimus verotettavan tulon joustosta (є)?</vt:lpstr>
      <vt:lpstr>Huippu häämöttää</vt:lpstr>
      <vt:lpstr>Lisäverotulot tulevat kalliilla, onko veronkiristys tehokasta politiikkaa?</vt:lpstr>
      <vt:lpstr>Verotuksen suunta alas - katse Ruotsiin?</vt:lpstr>
      <vt:lpstr>Johtopäätöksiä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 Kangasharju</dc:creator>
  <cp:lastModifiedBy>Markku J Lammi</cp:lastModifiedBy>
  <cp:revision>23</cp:revision>
  <dcterms:created xsi:type="dcterms:W3CDTF">2024-04-30T10:38:42Z</dcterms:created>
  <dcterms:modified xsi:type="dcterms:W3CDTF">2024-10-09T09:36:13Z</dcterms:modified>
</cp:coreProperties>
</file>